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780" r:id="rId3"/>
    <p:sldId id="731" r:id="rId4"/>
    <p:sldId id="773" r:id="rId5"/>
    <p:sldId id="786" r:id="rId6"/>
    <p:sldId id="724" r:id="rId7"/>
    <p:sldId id="781" r:id="rId8"/>
    <p:sldId id="728" r:id="rId9"/>
    <p:sldId id="717" r:id="rId10"/>
    <p:sldId id="788" r:id="rId11"/>
    <p:sldId id="772" r:id="rId12"/>
    <p:sldId id="787" r:id="rId13"/>
    <p:sldId id="729" r:id="rId14"/>
    <p:sldId id="733" r:id="rId15"/>
    <p:sldId id="732" r:id="rId16"/>
    <p:sldId id="727" r:id="rId17"/>
    <p:sldId id="718" r:id="rId18"/>
    <p:sldId id="734" r:id="rId19"/>
    <p:sldId id="783" r:id="rId20"/>
    <p:sldId id="7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ssotti, Rina" initials="GR" lastIdx="25" clrIdx="0">
    <p:extLst>
      <p:ext uri="{19B8F6BF-5375-455C-9EA6-DF929625EA0E}">
        <p15:presenceInfo xmlns:p15="http://schemas.microsoft.com/office/powerpoint/2012/main" userId="S-1-5-21-893085022-1659317685-1847928074-132955" providerId="AD"/>
      </p:ext>
    </p:extLst>
  </p:cmAuthor>
  <p:cmAuthor id="2" name="Michael A. Holt" initials="MAH" lastIdx="7" clrIdx="1">
    <p:extLst>
      <p:ext uri="{19B8F6BF-5375-455C-9EA6-DF929625EA0E}">
        <p15:presenceInfo xmlns:p15="http://schemas.microsoft.com/office/powerpoint/2012/main" userId="Michael A. Ho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5" autoAdjust="0"/>
    <p:restoredTop sz="65731" autoAdjust="0"/>
  </p:normalViewPr>
  <p:slideViewPr>
    <p:cSldViewPr snapToGrid="0">
      <p:cViewPr varScale="1">
        <p:scale>
          <a:sx n="72" d="100"/>
          <a:sy n="72" d="100"/>
        </p:scale>
        <p:origin x="552" y="72"/>
      </p:cViewPr>
      <p:guideLst/>
    </p:cSldViewPr>
  </p:slideViewPr>
  <p:outlineViewPr>
    <p:cViewPr>
      <p:scale>
        <a:sx n="33" d="100"/>
        <a:sy n="33" d="100"/>
      </p:scale>
      <p:origin x="0" y="0"/>
    </p:cViewPr>
  </p:outlineViewPr>
  <p:notesTextViewPr>
    <p:cViewPr>
      <p:scale>
        <a:sx n="1" d="1"/>
        <a:sy n="1" d="1"/>
      </p:scale>
      <p:origin x="0" y="-18"/>
    </p:cViewPr>
  </p:notesTextViewPr>
  <p:sorterViewPr>
    <p:cViewPr>
      <p:scale>
        <a:sx n="100" d="100"/>
        <a:sy n="100" d="100"/>
      </p:scale>
      <p:origin x="0" y="-5442"/>
    </p:cViewPr>
  </p:sorter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theme" Target="theme/theme1.xml" Id="rId26"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viewProps" Target="viewProps.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presProps" Target="presProps.xml" Id="rId24"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commentAuthors" Target="commentAuthors.xml" Id="rId23"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notesMaster" Target="notesMasters/notesMaster1.xml" Id="rId22" /><Relationship Type="http://schemas.openxmlformats.org/officeDocument/2006/relationships/tableStyles" Target="tableStyles.xml" Id="rId27" /><Relationship Type="http://schemas.openxmlformats.org/officeDocument/2006/relationships/customXml" Target="/customXML/item.xml" Id="imanage.xml" /></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725387-A741-4176-BAFA-ABD3C7990FC2}" type="doc">
      <dgm:prSet loTypeId="urn:microsoft.com/office/officeart/2005/8/layout/venn2" loCatId="relationship" qsTypeId="urn:microsoft.com/office/officeart/2005/8/quickstyle/simple5" qsCatId="simple" csTypeId="urn:microsoft.com/office/officeart/2005/8/colors/colorful3" csCatId="colorful" phldr="1"/>
      <dgm:spPr/>
    </dgm:pt>
    <dgm:pt modelId="{B062A9E8-8B2E-4A0C-8DBE-D1A65A7E7C8B}">
      <dgm:prSet phldrT="[Text]" custT="1"/>
      <dgm:spPr/>
      <dgm:t>
        <a:bodyPr/>
        <a:lstStyle/>
        <a:p>
          <a:pPr algn="ctr">
            <a:buNone/>
          </a:pPr>
          <a:r>
            <a:rPr lang="en-US" sz="1800" b="1" dirty="0"/>
            <a:t>Title IX</a:t>
          </a:r>
          <a:endParaRPr lang="en-US" sz="1800" b="1" u="sng" dirty="0"/>
        </a:p>
      </dgm:t>
    </dgm:pt>
    <dgm:pt modelId="{650893C4-07AF-4F1A-9636-9BECFE767156}" type="parTrans" cxnId="{CF4C9DF3-4F79-425A-94AF-5B912B2ACBF4}">
      <dgm:prSet/>
      <dgm:spPr/>
      <dgm:t>
        <a:bodyPr/>
        <a:lstStyle/>
        <a:p>
          <a:endParaRPr lang="en-US"/>
        </a:p>
      </dgm:t>
    </dgm:pt>
    <dgm:pt modelId="{B559AEDB-B507-4CE7-9563-4FE35886CDF7}" type="sibTrans" cxnId="{CF4C9DF3-4F79-425A-94AF-5B912B2ACBF4}">
      <dgm:prSet/>
      <dgm:spPr/>
      <dgm:t>
        <a:bodyPr/>
        <a:lstStyle/>
        <a:p>
          <a:endParaRPr lang="en-US"/>
        </a:p>
      </dgm:t>
    </dgm:pt>
    <dgm:pt modelId="{8051D523-3304-48A0-969C-066DB760DA78}">
      <dgm:prSet phldrT="[Text]" custT="1"/>
      <dgm:spPr/>
      <dgm:t>
        <a:bodyPr/>
        <a:lstStyle/>
        <a:p>
          <a:pPr algn="ctr"/>
          <a:r>
            <a:rPr lang="en-US" sz="1800" dirty="0"/>
            <a:t>MI Policy</a:t>
          </a:r>
        </a:p>
      </dgm:t>
    </dgm:pt>
    <dgm:pt modelId="{4FF220D7-D2E8-44B9-933C-6F3BD4976096}" type="parTrans" cxnId="{690F34B1-FC76-4638-BCC3-61FB8FE6B928}">
      <dgm:prSet/>
      <dgm:spPr/>
      <dgm:t>
        <a:bodyPr/>
        <a:lstStyle/>
        <a:p>
          <a:endParaRPr lang="en-US"/>
        </a:p>
      </dgm:t>
    </dgm:pt>
    <dgm:pt modelId="{B39580D3-C95E-41FB-A63A-2D3F8138DB67}" type="sibTrans" cxnId="{690F34B1-FC76-4638-BCC3-61FB8FE6B928}">
      <dgm:prSet/>
      <dgm:spPr/>
      <dgm:t>
        <a:bodyPr/>
        <a:lstStyle/>
        <a:p>
          <a:endParaRPr lang="en-US"/>
        </a:p>
      </dgm:t>
    </dgm:pt>
    <dgm:pt modelId="{3DA4FF3F-2975-4CF1-9DB8-5E83D5CC6861}">
      <dgm:prSet phldrT="[Text]" custT="1"/>
      <dgm:spPr/>
      <dgm:t>
        <a:bodyPr/>
        <a:lstStyle/>
        <a:p>
          <a:pPr algn="ctr"/>
          <a:r>
            <a:rPr lang="en-US" sz="1800" b="1" dirty="0"/>
            <a:t>Other Laws</a:t>
          </a:r>
        </a:p>
      </dgm:t>
    </dgm:pt>
    <dgm:pt modelId="{5DFE03D4-A45B-42D8-ADF1-1C51B1699FBD}" type="parTrans" cxnId="{A0A7EB83-4234-4BF1-99C3-24C6A674BA87}">
      <dgm:prSet/>
      <dgm:spPr/>
      <dgm:t>
        <a:bodyPr/>
        <a:lstStyle/>
        <a:p>
          <a:endParaRPr lang="en-US"/>
        </a:p>
      </dgm:t>
    </dgm:pt>
    <dgm:pt modelId="{7988AB78-BF28-40A5-A741-DF49F98F72AF}" type="sibTrans" cxnId="{A0A7EB83-4234-4BF1-99C3-24C6A674BA87}">
      <dgm:prSet/>
      <dgm:spPr/>
      <dgm:t>
        <a:bodyPr/>
        <a:lstStyle/>
        <a:p>
          <a:endParaRPr lang="en-US"/>
        </a:p>
      </dgm:t>
    </dgm:pt>
    <dgm:pt modelId="{79F9FA28-1257-40F0-BDDA-799ACD04CB96}">
      <dgm:prSet phldrT="[Text]" custT="1"/>
      <dgm:spPr/>
      <dgm:t>
        <a:bodyPr/>
        <a:lstStyle/>
        <a:p>
          <a:pPr algn="ctr"/>
          <a:r>
            <a:rPr lang="en-US" sz="1100" i="0" dirty="0"/>
            <a:t>Dating Violence</a:t>
          </a:r>
        </a:p>
      </dgm:t>
    </dgm:pt>
    <dgm:pt modelId="{7162C95B-BA82-47F4-9765-F1BE519631E7}" type="parTrans" cxnId="{D2B562BE-491A-4BF0-95BC-3EB986D8EFE0}">
      <dgm:prSet/>
      <dgm:spPr/>
      <dgm:t>
        <a:bodyPr/>
        <a:lstStyle/>
        <a:p>
          <a:endParaRPr lang="en-US"/>
        </a:p>
      </dgm:t>
    </dgm:pt>
    <dgm:pt modelId="{109DD10E-6D4E-4BC3-BAC5-46A43705D733}" type="sibTrans" cxnId="{D2B562BE-491A-4BF0-95BC-3EB986D8EFE0}">
      <dgm:prSet/>
      <dgm:spPr/>
      <dgm:t>
        <a:bodyPr/>
        <a:lstStyle/>
        <a:p>
          <a:endParaRPr lang="en-US"/>
        </a:p>
      </dgm:t>
    </dgm:pt>
    <dgm:pt modelId="{51A0B3E9-CCA7-4A43-B5EC-E965F0C31EE9}">
      <dgm:prSet phldrT="[Text]" custT="1"/>
      <dgm:spPr/>
      <dgm:t>
        <a:bodyPr/>
        <a:lstStyle/>
        <a:p>
          <a:pPr algn="ctr"/>
          <a:r>
            <a:rPr lang="en-US" sz="1100" i="0" dirty="0"/>
            <a:t>Domestic Violence</a:t>
          </a:r>
        </a:p>
      </dgm:t>
    </dgm:pt>
    <dgm:pt modelId="{E5F8159C-EB73-4B73-A21B-EE08B584F92D}" type="parTrans" cxnId="{EB539080-CF93-4ED1-BB16-F2A5619AEB54}">
      <dgm:prSet/>
      <dgm:spPr/>
      <dgm:t>
        <a:bodyPr/>
        <a:lstStyle/>
        <a:p>
          <a:endParaRPr lang="en-US"/>
        </a:p>
      </dgm:t>
    </dgm:pt>
    <dgm:pt modelId="{47BBE260-BA17-424E-A864-248859834009}" type="sibTrans" cxnId="{EB539080-CF93-4ED1-BB16-F2A5619AEB54}">
      <dgm:prSet/>
      <dgm:spPr/>
      <dgm:t>
        <a:bodyPr/>
        <a:lstStyle/>
        <a:p>
          <a:endParaRPr lang="en-US"/>
        </a:p>
      </dgm:t>
    </dgm:pt>
    <dgm:pt modelId="{37A49827-0E7E-4D01-A879-5D996F88BB4E}">
      <dgm:prSet phldrT="[Text]" custT="1"/>
      <dgm:spPr/>
      <dgm:t>
        <a:bodyPr/>
        <a:lstStyle/>
        <a:p>
          <a:pPr algn="ctr"/>
          <a:r>
            <a:rPr lang="en-US" sz="1100" i="0" dirty="0"/>
            <a:t>Stalking</a:t>
          </a:r>
        </a:p>
      </dgm:t>
    </dgm:pt>
    <dgm:pt modelId="{EFB91A2F-3D69-4461-BCCB-6A269E7E5376}" type="parTrans" cxnId="{2E0C0B56-A761-43DC-92CA-FC93CDD6EB66}">
      <dgm:prSet/>
      <dgm:spPr/>
      <dgm:t>
        <a:bodyPr/>
        <a:lstStyle/>
        <a:p>
          <a:endParaRPr lang="en-US"/>
        </a:p>
      </dgm:t>
    </dgm:pt>
    <dgm:pt modelId="{58F95544-B081-4C55-BDD0-60BB21BAC15B}" type="sibTrans" cxnId="{2E0C0B56-A761-43DC-92CA-FC93CDD6EB66}">
      <dgm:prSet/>
      <dgm:spPr/>
      <dgm:t>
        <a:bodyPr/>
        <a:lstStyle/>
        <a:p>
          <a:endParaRPr lang="en-US"/>
        </a:p>
      </dgm:t>
    </dgm:pt>
    <dgm:pt modelId="{5FE25065-902C-4AF2-ADE9-83C1B9D370B9}">
      <dgm:prSet phldrT="[Text]" custT="1"/>
      <dgm:spPr/>
      <dgm:t>
        <a:bodyPr/>
        <a:lstStyle/>
        <a:p>
          <a:pPr algn="ctr"/>
          <a:r>
            <a:rPr lang="en-US" sz="1100" i="0" dirty="0"/>
            <a:t>Quid pro quo by employee</a:t>
          </a:r>
        </a:p>
      </dgm:t>
    </dgm:pt>
    <dgm:pt modelId="{22E39167-731A-41E3-80DA-673808C4E387}" type="parTrans" cxnId="{B4BA0856-776C-4F2F-842E-0E2503417211}">
      <dgm:prSet/>
      <dgm:spPr/>
      <dgm:t>
        <a:bodyPr/>
        <a:lstStyle/>
        <a:p>
          <a:endParaRPr lang="en-US"/>
        </a:p>
      </dgm:t>
    </dgm:pt>
    <dgm:pt modelId="{A2D5098D-95ED-4248-8D96-8FD964CD67AE}" type="sibTrans" cxnId="{B4BA0856-776C-4F2F-842E-0E2503417211}">
      <dgm:prSet/>
      <dgm:spPr/>
      <dgm:t>
        <a:bodyPr/>
        <a:lstStyle/>
        <a:p>
          <a:endParaRPr lang="en-US"/>
        </a:p>
      </dgm:t>
    </dgm:pt>
    <dgm:pt modelId="{B413BE7A-CC13-4DE9-BC30-7C5E58FC839A}">
      <dgm:prSet phldrT="[Text]" custT="1"/>
      <dgm:spPr/>
      <dgm:t>
        <a:bodyPr/>
        <a:lstStyle/>
        <a:p>
          <a:pPr algn="ctr"/>
          <a:r>
            <a:rPr lang="en-US" sz="1100" i="0" dirty="0"/>
            <a:t>Unwelcome Conduct (Narrow)</a:t>
          </a:r>
        </a:p>
      </dgm:t>
    </dgm:pt>
    <dgm:pt modelId="{272AFF0D-0FD4-4FDD-BBDA-69A2E74ED725}" type="parTrans" cxnId="{F2D215C4-F878-41F8-8967-D8FBD1A195FB}">
      <dgm:prSet/>
      <dgm:spPr/>
      <dgm:t>
        <a:bodyPr/>
        <a:lstStyle/>
        <a:p>
          <a:endParaRPr lang="en-US"/>
        </a:p>
      </dgm:t>
    </dgm:pt>
    <dgm:pt modelId="{B3DD746A-C549-4BCC-AFB8-C6C6D771B933}" type="sibTrans" cxnId="{F2D215C4-F878-41F8-8967-D8FBD1A195FB}">
      <dgm:prSet/>
      <dgm:spPr/>
      <dgm:t>
        <a:bodyPr/>
        <a:lstStyle/>
        <a:p>
          <a:endParaRPr lang="en-US"/>
        </a:p>
      </dgm:t>
    </dgm:pt>
    <dgm:pt modelId="{E526919A-96C6-41E8-B890-723D0CFF104C}">
      <dgm:prSet phldrT="[Text]" custT="1"/>
      <dgm:spPr/>
      <dgm:t>
        <a:bodyPr/>
        <a:lstStyle/>
        <a:p>
          <a:pPr algn="ctr"/>
          <a:r>
            <a:rPr lang="en-US" sz="1100" i="0" dirty="0"/>
            <a:t>Sexual Assault</a:t>
          </a:r>
        </a:p>
      </dgm:t>
    </dgm:pt>
    <dgm:pt modelId="{638B12AA-3D8B-4191-9020-A4378945E1E0}" type="parTrans" cxnId="{06F7B883-A8F5-403F-A7AE-A1C254257B5A}">
      <dgm:prSet/>
      <dgm:spPr/>
      <dgm:t>
        <a:bodyPr/>
        <a:lstStyle/>
        <a:p>
          <a:endParaRPr lang="en-US"/>
        </a:p>
      </dgm:t>
    </dgm:pt>
    <dgm:pt modelId="{1D106BE9-C72F-4AC4-A4F9-29EBA8AED5BF}" type="sibTrans" cxnId="{06F7B883-A8F5-403F-A7AE-A1C254257B5A}">
      <dgm:prSet/>
      <dgm:spPr/>
      <dgm:t>
        <a:bodyPr/>
        <a:lstStyle/>
        <a:p>
          <a:endParaRPr lang="en-US"/>
        </a:p>
      </dgm:t>
    </dgm:pt>
    <dgm:pt modelId="{8153C98A-118A-4106-90DA-4A53657AF564}">
      <dgm:prSet phldrT="[Text]" custT="1"/>
      <dgm:spPr/>
      <dgm:t>
        <a:bodyPr/>
        <a:lstStyle/>
        <a:p>
          <a:pPr algn="ctr"/>
          <a:r>
            <a:rPr lang="en-US" sz="1100" dirty="0"/>
            <a:t>Unwelcome Conduct (Broad)</a:t>
          </a:r>
        </a:p>
      </dgm:t>
    </dgm:pt>
    <dgm:pt modelId="{CA80599F-AA3E-43AF-AABF-4F36C105DA03}" type="parTrans" cxnId="{C899C8F4-4F66-43FD-A440-F436768C53A4}">
      <dgm:prSet/>
      <dgm:spPr/>
      <dgm:t>
        <a:bodyPr/>
        <a:lstStyle/>
        <a:p>
          <a:endParaRPr lang="en-US"/>
        </a:p>
      </dgm:t>
    </dgm:pt>
    <dgm:pt modelId="{892CC1B0-29FF-4361-A865-45532C80AA23}" type="sibTrans" cxnId="{C899C8F4-4F66-43FD-A440-F436768C53A4}">
      <dgm:prSet/>
      <dgm:spPr/>
      <dgm:t>
        <a:bodyPr/>
        <a:lstStyle/>
        <a:p>
          <a:endParaRPr lang="en-US"/>
        </a:p>
      </dgm:t>
    </dgm:pt>
    <dgm:pt modelId="{8605287D-715F-4BFE-90CF-1D2CEF81FE11}">
      <dgm:prSet phldrT="[Text]" custT="1"/>
      <dgm:spPr/>
      <dgm:t>
        <a:bodyPr/>
        <a:lstStyle/>
        <a:p>
          <a:pPr algn="ctr"/>
          <a:r>
            <a:rPr lang="en-US" sz="1100" dirty="0"/>
            <a:t>Discrimination on other bases</a:t>
          </a:r>
        </a:p>
      </dgm:t>
    </dgm:pt>
    <dgm:pt modelId="{E7A5257E-C6AD-479A-A510-76B41EB0E7EE}" type="parTrans" cxnId="{1A3AB446-527F-413B-BCBF-C7F90E472343}">
      <dgm:prSet/>
      <dgm:spPr/>
      <dgm:t>
        <a:bodyPr/>
        <a:lstStyle/>
        <a:p>
          <a:endParaRPr lang="en-US"/>
        </a:p>
      </dgm:t>
    </dgm:pt>
    <dgm:pt modelId="{077F2ED1-138C-4A56-90EE-5823983373E9}" type="sibTrans" cxnId="{1A3AB446-527F-413B-BCBF-C7F90E472343}">
      <dgm:prSet/>
      <dgm:spPr/>
      <dgm:t>
        <a:bodyPr/>
        <a:lstStyle/>
        <a:p>
          <a:endParaRPr lang="en-US"/>
        </a:p>
      </dgm:t>
    </dgm:pt>
    <dgm:pt modelId="{D3158D3F-FC03-4ECD-A966-EBDE2AF5E012}">
      <dgm:prSet phldrT="[Text]" custT="1"/>
      <dgm:spPr/>
      <dgm:t>
        <a:bodyPr/>
        <a:lstStyle/>
        <a:p>
          <a:pPr algn="ctr">
            <a:buFont typeface="Arial" panose="020B0604020202020204" pitchFamily="34" charset="0"/>
            <a:buChar char="•"/>
          </a:pPr>
          <a:r>
            <a:rPr lang="en-US" sz="1100" b="1" dirty="0"/>
            <a:t>Sex Discrimination &amp; Retaliation</a:t>
          </a:r>
        </a:p>
      </dgm:t>
    </dgm:pt>
    <dgm:pt modelId="{DBDC4B42-AB70-406C-A0C7-DBA2CF97353C}" type="parTrans" cxnId="{78874104-9BB6-4221-81F8-4D3E9045DCEA}">
      <dgm:prSet/>
      <dgm:spPr/>
      <dgm:t>
        <a:bodyPr/>
        <a:lstStyle/>
        <a:p>
          <a:endParaRPr lang="en-US"/>
        </a:p>
      </dgm:t>
    </dgm:pt>
    <dgm:pt modelId="{2046BECF-E8A0-45E8-A7E5-A8243BB0AE5E}" type="sibTrans" cxnId="{78874104-9BB6-4221-81F8-4D3E9045DCEA}">
      <dgm:prSet/>
      <dgm:spPr/>
      <dgm:t>
        <a:bodyPr/>
        <a:lstStyle/>
        <a:p>
          <a:endParaRPr lang="en-US"/>
        </a:p>
      </dgm:t>
    </dgm:pt>
    <dgm:pt modelId="{09B8B88F-518F-427E-97C1-9693BE8413D7}">
      <dgm:prSet/>
      <dgm:spPr/>
      <dgm:t>
        <a:bodyPr/>
        <a:lstStyle/>
        <a:p>
          <a:pPr algn="ctr">
            <a:buNone/>
          </a:pPr>
          <a:r>
            <a:rPr lang="en-US" sz="1100" b="1" u="none" dirty="0"/>
            <a:t>Sexual Harassment</a:t>
          </a:r>
          <a:endParaRPr lang="en-US" sz="1800" b="1" u="none" dirty="0"/>
        </a:p>
      </dgm:t>
    </dgm:pt>
    <dgm:pt modelId="{460F6068-F1A6-4A83-924E-0591F886F6E9}" type="parTrans" cxnId="{548BEED7-F4C6-4202-B5F3-28EE0E1B6757}">
      <dgm:prSet/>
      <dgm:spPr/>
      <dgm:t>
        <a:bodyPr/>
        <a:lstStyle/>
        <a:p>
          <a:endParaRPr lang="en-US"/>
        </a:p>
      </dgm:t>
    </dgm:pt>
    <dgm:pt modelId="{B0ED2190-6A1D-4DEE-876F-AA5C8B90251F}" type="sibTrans" cxnId="{548BEED7-F4C6-4202-B5F3-28EE0E1B6757}">
      <dgm:prSet/>
      <dgm:spPr/>
      <dgm:t>
        <a:bodyPr/>
        <a:lstStyle/>
        <a:p>
          <a:endParaRPr lang="en-US"/>
        </a:p>
      </dgm:t>
    </dgm:pt>
    <dgm:pt modelId="{6F60B849-6438-4C8D-A888-4B4D7F8AEC95}">
      <dgm:prSet phldrT="[Text]" custT="1"/>
      <dgm:spPr/>
      <dgm:t>
        <a:bodyPr/>
        <a:lstStyle/>
        <a:p>
          <a:pPr algn="ctr"/>
          <a:endParaRPr lang="en-US" sz="300" dirty="0">
            <a:solidFill>
              <a:schemeClr val="tx1">
                <a:lumMod val="85000"/>
                <a:lumOff val="15000"/>
              </a:schemeClr>
            </a:solidFill>
          </a:endParaRPr>
        </a:p>
      </dgm:t>
    </dgm:pt>
    <dgm:pt modelId="{8EE45B75-B868-49D1-980B-D8131AD5319A}" type="parTrans" cxnId="{2B1C0568-D34D-4198-9713-AD222F22A2C5}">
      <dgm:prSet/>
      <dgm:spPr/>
      <dgm:t>
        <a:bodyPr/>
        <a:lstStyle/>
        <a:p>
          <a:endParaRPr lang="en-US"/>
        </a:p>
      </dgm:t>
    </dgm:pt>
    <dgm:pt modelId="{24D044B9-E5AC-44D7-B3D2-6C4ABB1BF2AC}" type="sibTrans" cxnId="{2B1C0568-D34D-4198-9713-AD222F22A2C5}">
      <dgm:prSet/>
      <dgm:spPr/>
      <dgm:t>
        <a:bodyPr/>
        <a:lstStyle/>
        <a:p>
          <a:endParaRPr lang="en-US"/>
        </a:p>
      </dgm:t>
    </dgm:pt>
    <dgm:pt modelId="{6668C918-C93F-4819-ABEF-2E8EB87FB1BD}">
      <dgm:prSet phldrT="[Text]" custT="1"/>
      <dgm:spPr/>
      <dgm:t>
        <a:bodyPr/>
        <a:lstStyle/>
        <a:p>
          <a:pPr algn="ctr"/>
          <a:r>
            <a:rPr lang="en-US" sz="1100" dirty="0"/>
            <a:t>SH Outside Title IX Jurisdiction</a:t>
          </a:r>
        </a:p>
      </dgm:t>
    </dgm:pt>
    <dgm:pt modelId="{B6A513E0-9AB5-40B5-9665-B44BAC053AC8}" type="parTrans" cxnId="{8362CFE2-95EB-4646-B7E2-6DC341830714}">
      <dgm:prSet/>
      <dgm:spPr/>
    </dgm:pt>
    <dgm:pt modelId="{691837D9-3D3B-4695-849B-FDD978D20DA9}" type="sibTrans" cxnId="{8362CFE2-95EB-4646-B7E2-6DC341830714}">
      <dgm:prSet/>
      <dgm:spPr/>
    </dgm:pt>
    <dgm:pt modelId="{2CE5EE88-A325-4A50-9CFF-2EFAF3EB052D}" type="pres">
      <dgm:prSet presAssocID="{B4725387-A741-4176-BAFA-ABD3C7990FC2}" presName="Name0" presStyleCnt="0">
        <dgm:presLayoutVars>
          <dgm:chMax val="7"/>
          <dgm:resizeHandles val="exact"/>
        </dgm:presLayoutVars>
      </dgm:prSet>
      <dgm:spPr/>
    </dgm:pt>
    <dgm:pt modelId="{7B16AC97-99F1-4EB5-A664-813BA77E0D9E}" type="pres">
      <dgm:prSet presAssocID="{B4725387-A741-4176-BAFA-ABD3C7990FC2}" presName="comp1" presStyleCnt="0"/>
      <dgm:spPr/>
    </dgm:pt>
    <dgm:pt modelId="{44174E5A-D098-43A4-9955-61E48B7D560F}" type="pres">
      <dgm:prSet presAssocID="{B4725387-A741-4176-BAFA-ABD3C7990FC2}" presName="circle1" presStyleLbl="node1" presStyleIdx="0" presStyleCnt="3"/>
      <dgm:spPr/>
    </dgm:pt>
    <dgm:pt modelId="{4FEE750A-56F3-48AF-8B32-729E4AE5C9C4}" type="pres">
      <dgm:prSet presAssocID="{B4725387-A741-4176-BAFA-ABD3C7990FC2}" presName="c1text" presStyleLbl="node1" presStyleIdx="0" presStyleCnt="3">
        <dgm:presLayoutVars>
          <dgm:bulletEnabled val="1"/>
        </dgm:presLayoutVars>
      </dgm:prSet>
      <dgm:spPr/>
    </dgm:pt>
    <dgm:pt modelId="{6DD0F120-4A5D-4B48-AD99-3675D74C50DF}" type="pres">
      <dgm:prSet presAssocID="{B4725387-A741-4176-BAFA-ABD3C7990FC2}" presName="comp2" presStyleCnt="0"/>
      <dgm:spPr/>
    </dgm:pt>
    <dgm:pt modelId="{14F64A66-E82F-4015-9B54-F6E5E891E3AC}" type="pres">
      <dgm:prSet presAssocID="{B4725387-A741-4176-BAFA-ABD3C7990FC2}" presName="circle2" presStyleLbl="node1" presStyleIdx="1" presStyleCnt="3" custScaleX="114121" custScaleY="110354" custLinFactNeighborX="-7" custLinFactNeighborY="-4799"/>
      <dgm:spPr/>
    </dgm:pt>
    <dgm:pt modelId="{24EE72BB-C806-480C-B44C-86C41DC35552}" type="pres">
      <dgm:prSet presAssocID="{B4725387-A741-4176-BAFA-ABD3C7990FC2}" presName="c2text" presStyleLbl="node1" presStyleIdx="1" presStyleCnt="3">
        <dgm:presLayoutVars>
          <dgm:bulletEnabled val="1"/>
        </dgm:presLayoutVars>
      </dgm:prSet>
      <dgm:spPr/>
    </dgm:pt>
    <dgm:pt modelId="{ED8B23B6-8F0B-4E27-9AD0-74BC5E094363}" type="pres">
      <dgm:prSet presAssocID="{B4725387-A741-4176-BAFA-ABD3C7990FC2}" presName="comp3" presStyleCnt="0"/>
      <dgm:spPr/>
    </dgm:pt>
    <dgm:pt modelId="{6FEF2C79-2E4B-46E8-BBBD-CD7FDF6C6469}" type="pres">
      <dgm:prSet presAssocID="{B4725387-A741-4176-BAFA-ABD3C7990FC2}" presName="circle3" presStyleLbl="node1" presStyleIdx="2" presStyleCnt="3" custScaleX="119790" custScaleY="117468" custLinFactNeighborX="-11" custLinFactNeighborY="-7178"/>
      <dgm:spPr/>
    </dgm:pt>
    <dgm:pt modelId="{657D0D09-5E4F-4081-B942-D77FDAEE91E3}" type="pres">
      <dgm:prSet presAssocID="{B4725387-A741-4176-BAFA-ABD3C7990FC2}" presName="c3text" presStyleLbl="node1" presStyleIdx="2" presStyleCnt="3">
        <dgm:presLayoutVars>
          <dgm:bulletEnabled val="1"/>
        </dgm:presLayoutVars>
      </dgm:prSet>
      <dgm:spPr/>
    </dgm:pt>
  </dgm:ptLst>
  <dgm:cxnLst>
    <dgm:cxn modelId="{FAFDDF00-26D3-4F38-B50A-3E65B4E3E635}" type="presOf" srcId="{6668C918-C93F-4819-ABEF-2E8EB87FB1BD}" destId="{24EE72BB-C806-480C-B44C-86C41DC35552}" srcOrd="1" destOrd="2" presId="urn:microsoft.com/office/officeart/2005/8/layout/venn2"/>
    <dgm:cxn modelId="{78874104-9BB6-4221-81F8-4D3E9045DCEA}" srcId="{B062A9E8-8B2E-4A0C-8DBE-D1A65A7E7C8B}" destId="{D3158D3F-FC03-4ECD-A966-EBDE2AF5E012}" srcOrd="8" destOrd="0" parTransId="{DBDC4B42-AB70-406C-A0C7-DBA2CF97353C}" sibTransId="{2046BECF-E8A0-45E8-A7E5-A8243BB0AE5E}"/>
    <dgm:cxn modelId="{2DC97D05-D08A-4031-A293-ADE6AFAC2B36}" type="presOf" srcId="{6F60B849-6438-4C8D-A888-4B4D7F8AEC95}" destId="{657D0D09-5E4F-4081-B942-D77FDAEE91E3}" srcOrd="1" destOrd="8" presId="urn:microsoft.com/office/officeart/2005/8/layout/venn2"/>
    <dgm:cxn modelId="{5B67A529-B2D6-4C0C-BB5A-038B12FB8A33}" type="presOf" srcId="{E526919A-96C6-41E8-B890-723D0CFF104C}" destId="{657D0D09-5E4F-4081-B942-D77FDAEE91E3}" srcOrd="1" destOrd="4" presId="urn:microsoft.com/office/officeart/2005/8/layout/venn2"/>
    <dgm:cxn modelId="{E9225731-0D9D-44ED-BD13-0FBD51641CC5}" type="presOf" srcId="{5FE25065-902C-4AF2-ADE9-83C1B9D370B9}" destId="{657D0D09-5E4F-4081-B942-D77FDAEE91E3}" srcOrd="1" destOrd="2" presId="urn:microsoft.com/office/officeart/2005/8/layout/venn2"/>
    <dgm:cxn modelId="{A1A80A3F-F03A-489C-8AD0-EB65C6E8FBDB}" type="presOf" srcId="{8153C98A-118A-4106-90DA-4A53657AF564}" destId="{14F64A66-E82F-4015-9B54-F6E5E891E3AC}" srcOrd="0" destOrd="1" presId="urn:microsoft.com/office/officeart/2005/8/layout/venn2"/>
    <dgm:cxn modelId="{FD553E40-08BC-4C7C-8DAD-C65ACEA5D496}" type="presOf" srcId="{37A49827-0E7E-4D01-A879-5D996F88BB4E}" destId="{657D0D09-5E4F-4081-B942-D77FDAEE91E3}" srcOrd="1" destOrd="7" presId="urn:microsoft.com/office/officeart/2005/8/layout/venn2"/>
    <dgm:cxn modelId="{5B10E05C-814E-4854-915A-5E32C6EB1876}" type="presOf" srcId="{8153C98A-118A-4106-90DA-4A53657AF564}" destId="{24EE72BB-C806-480C-B44C-86C41DC35552}" srcOrd="1" destOrd="1" presId="urn:microsoft.com/office/officeart/2005/8/layout/venn2"/>
    <dgm:cxn modelId="{6AD3CD41-FB67-46A7-B48E-AD92657E2611}" type="presOf" srcId="{79F9FA28-1257-40F0-BDDA-799ACD04CB96}" destId="{657D0D09-5E4F-4081-B942-D77FDAEE91E3}" srcOrd="1" destOrd="5" presId="urn:microsoft.com/office/officeart/2005/8/layout/venn2"/>
    <dgm:cxn modelId="{99BC4C43-ABB1-4F13-8A01-BC08781E5FE6}" type="presOf" srcId="{8605287D-715F-4BFE-90CF-1D2CEF81FE11}" destId="{14F64A66-E82F-4015-9B54-F6E5E891E3AC}" srcOrd="0" destOrd="3" presId="urn:microsoft.com/office/officeart/2005/8/layout/venn2"/>
    <dgm:cxn modelId="{1A3AB446-527F-413B-BCBF-C7F90E472343}" srcId="{3DA4FF3F-2975-4CF1-9DB8-5E83D5CC6861}" destId="{8605287D-715F-4BFE-90CF-1D2CEF81FE11}" srcOrd="2" destOrd="0" parTransId="{E7A5257E-C6AD-479A-A510-76B41EB0E7EE}" sibTransId="{077F2ED1-138C-4A56-90EE-5823983373E9}"/>
    <dgm:cxn modelId="{2B1C0568-D34D-4198-9713-AD222F22A2C5}" srcId="{B062A9E8-8B2E-4A0C-8DBE-D1A65A7E7C8B}" destId="{6F60B849-6438-4C8D-A888-4B4D7F8AEC95}" srcOrd="7" destOrd="0" parTransId="{8EE45B75-B868-49D1-980B-D8131AD5319A}" sibTransId="{24D044B9-E5AC-44D7-B3D2-6C4ABB1BF2AC}"/>
    <dgm:cxn modelId="{9B070A6B-1276-4C8F-8CFA-09A9363E8B55}" type="presOf" srcId="{B413BE7A-CC13-4DE9-BC30-7C5E58FC839A}" destId="{6FEF2C79-2E4B-46E8-BBBD-CD7FDF6C6469}" srcOrd="0" destOrd="3" presId="urn:microsoft.com/office/officeart/2005/8/layout/venn2"/>
    <dgm:cxn modelId="{59C0344C-3AE2-4093-AA11-EA0867F09315}" type="presOf" srcId="{B062A9E8-8B2E-4A0C-8DBE-D1A65A7E7C8B}" destId="{6FEF2C79-2E4B-46E8-BBBD-CD7FDF6C6469}" srcOrd="0" destOrd="0" presId="urn:microsoft.com/office/officeart/2005/8/layout/venn2"/>
    <dgm:cxn modelId="{32DA994C-1E8E-4D2A-AA01-585BB7FAC6AE}" type="presOf" srcId="{B4725387-A741-4176-BAFA-ABD3C7990FC2}" destId="{2CE5EE88-A325-4A50-9CFF-2EFAF3EB052D}" srcOrd="0" destOrd="0" presId="urn:microsoft.com/office/officeart/2005/8/layout/venn2"/>
    <dgm:cxn modelId="{8965574D-8A7F-4608-AA03-A32249226FED}" type="presOf" srcId="{6F60B849-6438-4C8D-A888-4B4D7F8AEC95}" destId="{6FEF2C79-2E4B-46E8-BBBD-CD7FDF6C6469}" srcOrd="0" destOrd="8" presId="urn:microsoft.com/office/officeart/2005/8/layout/venn2"/>
    <dgm:cxn modelId="{B4BA0856-776C-4F2F-842E-0E2503417211}" srcId="{B062A9E8-8B2E-4A0C-8DBE-D1A65A7E7C8B}" destId="{5FE25065-902C-4AF2-ADE9-83C1B9D370B9}" srcOrd="1" destOrd="0" parTransId="{22E39167-731A-41E3-80DA-673808C4E387}" sibTransId="{A2D5098D-95ED-4248-8D96-8FD964CD67AE}"/>
    <dgm:cxn modelId="{2E0C0B56-A761-43DC-92CA-FC93CDD6EB66}" srcId="{B062A9E8-8B2E-4A0C-8DBE-D1A65A7E7C8B}" destId="{37A49827-0E7E-4D01-A879-5D996F88BB4E}" srcOrd="6" destOrd="0" parTransId="{EFB91A2F-3D69-4461-BCCB-6A269E7E5376}" sibTransId="{58F95544-B081-4C55-BDD0-60BB21BAC15B}"/>
    <dgm:cxn modelId="{EB539080-CF93-4ED1-BB16-F2A5619AEB54}" srcId="{B062A9E8-8B2E-4A0C-8DBE-D1A65A7E7C8B}" destId="{51A0B3E9-CCA7-4A43-B5EC-E965F0C31EE9}" srcOrd="5" destOrd="0" parTransId="{E5F8159C-EB73-4B73-A21B-EE08B584F92D}" sibTransId="{47BBE260-BA17-424E-A864-248859834009}"/>
    <dgm:cxn modelId="{06F7B883-A8F5-403F-A7AE-A1C254257B5A}" srcId="{B062A9E8-8B2E-4A0C-8DBE-D1A65A7E7C8B}" destId="{E526919A-96C6-41E8-B890-723D0CFF104C}" srcOrd="3" destOrd="0" parTransId="{638B12AA-3D8B-4191-9020-A4378945E1E0}" sibTransId="{1D106BE9-C72F-4AC4-A4F9-29EBA8AED5BF}"/>
    <dgm:cxn modelId="{A0A7EB83-4234-4BF1-99C3-24C6A674BA87}" srcId="{B4725387-A741-4176-BAFA-ABD3C7990FC2}" destId="{3DA4FF3F-2975-4CF1-9DB8-5E83D5CC6861}" srcOrd="1" destOrd="0" parTransId="{5DFE03D4-A45B-42D8-ADF1-1C51B1699FBD}" sibTransId="{7988AB78-BF28-40A5-A741-DF49F98F72AF}"/>
    <dgm:cxn modelId="{8E54F088-B1EC-485C-BFED-7ACD7961C5E8}" type="presOf" srcId="{5FE25065-902C-4AF2-ADE9-83C1B9D370B9}" destId="{6FEF2C79-2E4B-46E8-BBBD-CD7FDF6C6469}" srcOrd="0" destOrd="2" presId="urn:microsoft.com/office/officeart/2005/8/layout/venn2"/>
    <dgm:cxn modelId="{F720528B-E49F-4628-8515-9C87103A63AC}" type="presOf" srcId="{37A49827-0E7E-4D01-A879-5D996F88BB4E}" destId="{6FEF2C79-2E4B-46E8-BBBD-CD7FDF6C6469}" srcOrd="0" destOrd="7" presId="urn:microsoft.com/office/officeart/2005/8/layout/venn2"/>
    <dgm:cxn modelId="{DD15E68B-79D2-41CF-9CA1-06421C82BA3E}" type="presOf" srcId="{D3158D3F-FC03-4ECD-A966-EBDE2AF5E012}" destId="{6FEF2C79-2E4B-46E8-BBBD-CD7FDF6C6469}" srcOrd="0" destOrd="9" presId="urn:microsoft.com/office/officeart/2005/8/layout/venn2"/>
    <dgm:cxn modelId="{CC4BC693-62FF-4102-9518-3A13A1AE8D4D}" type="presOf" srcId="{D3158D3F-FC03-4ECD-A966-EBDE2AF5E012}" destId="{657D0D09-5E4F-4081-B942-D77FDAEE91E3}" srcOrd="1" destOrd="9" presId="urn:microsoft.com/office/officeart/2005/8/layout/venn2"/>
    <dgm:cxn modelId="{6AAEAE9A-0969-408F-A726-ADB0C0F46F21}" type="presOf" srcId="{8605287D-715F-4BFE-90CF-1D2CEF81FE11}" destId="{24EE72BB-C806-480C-B44C-86C41DC35552}" srcOrd="1" destOrd="3" presId="urn:microsoft.com/office/officeart/2005/8/layout/venn2"/>
    <dgm:cxn modelId="{E85E5EA9-DA53-40FA-9627-AD9F6E521238}" type="presOf" srcId="{B062A9E8-8B2E-4A0C-8DBE-D1A65A7E7C8B}" destId="{657D0D09-5E4F-4081-B942-D77FDAEE91E3}" srcOrd="1" destOrd="0" presId="urn:microsoft.com/office/officeart/2005/8/layout/venn2"/>
    <dgm:cxn modelId="{D12A80AC-9B2F-432A-ABE5-A91F5CEA5C8F}" type="presOf" srcId="{B413BE7A-CC13-4DE9-BC30-7C5E58FC839A}" destId="{657D0D09-5E4F-4081-B942-D77FDAEE91E3}" srcOrd="1" destOrd="3" presId="urn:microsoft.com/office/officeart/2005/8/layout/venn2"/>
    <dgm:cxn modelId="{3386B1AD-DC7B-4820-BB0C-1633C148EA4C}" type="presOf" srcId="{8051D523-3304-48A0-969C-066DB760DA78}" destId="{44174E5A-D098-43A4-9955-61E48B7D560F}" srcOrd="0" destOrd="0" presId="urn:microsoft.com/office/officeart/2005/8/layout/venn2"/>
    <dgm:cxn modelId="{690F34B1-FC76-4638-BCC3-61FB8FE6B928}" srcId="{B4725387-A741-4176-BAFA-ABD3C7990FC2}" destId="{8051D523-3304-48A0-969C-066DB760DA78}" srcOrd="0" destOrd="0" parTransId="{4FF220D7-D2E8-44B9-933C-6F3BD4976096}" sibTransId="{B39580D3-C95E-41FB-A63A-2D3F8138DB67}"/>
    <dgm:cxn modelId="{D353F5BB-E3D2-472F-840B-5C44E8F0123D}" type="presOf" srcId="{09B8B88F-518F-427E-97C1-9693BE8413D7}" destId="{6FEF2C79-2E4B-46E8-BBBD-CD7FDF6C6469}" srcOrd="0" destOrd="1" presId="urn:microsoft.com/office/officeart/2005/8/layout/venn2"/>
    <dgm:cxn modelId="{D2B562BE-491A-4BF0-95BC-3EB986D8EFE0}" srcId="{B062A9E8-8B2E-4A0C-8DBE-D1A65A7E7C8B}" destId="{79F9FA28-1257-40F0-BDDA-799ACD04CB96}" srcOrd="4" destOrd="0" parTransId="{7162C95B-BA82-47F4-9765-F1BE519631E7}" sibTransId="{109DD10E-6D4E-4BC3-BAC5-46A43705D733}"/>
    <dgm:cxn modelId="{D0044EBE-2C27-4299-B175-46100EE5C5D5}" type="presOf" srcId="{51A0B3E9-CCA7-4A43-B5EC-E965F0C31EE9}" destId="{6FEF2C79-2E4B-46E8-BBBD-CD7FDF6C6469}" srcOrd="0" destOrd="6" presId="urn:microsoft.com/office/officeart/2005/8/layout/venn2"/>
    <dgm:cxn modelId="{A55C37C0-0BBD-4B5C-BD5B-092E48F22B3F}" type="presOf" srcId="{6668C918-C93F-4819-ABEF-2E8EB87FB1BD}" destId="{14F64A66-E82F-4015-9B54-F6E5E891E3AC}" srcOrd="0" destOrd="2" presId="urn:microsoft.com/office/officeart/2005/8/layout/venn2"/>
    <dgm:cxn modelId="{82AECFC1-C4F9-4167-B83B-023CC2D3514B}" type="presOf" srcId="{8051D523-3304-48A0-969C-066DB760DA78}" destId="{4FEE750A-56F3-48AF-8B32-729E4AE5C9C4}" srcOrd="1" destOrd="0" presId="urn:microsoft.com/office/officeart/2005/8/layout/venn2"/>
    <dgm:cxn modelId="{F2D215C4-F878-41F8-8967-D8FBD1A195FB}" srcId="{B062A9E8-8B2E-4A0C-8DBE-D1A65A7E7C8B}" destId="{B413BE7A-CC13-4DE9-BC30-7C5E58FC839A}" srcOrd="2" destOrd="0" parTransId="{272AFF0D-0FD4-4FDD-BBDA-69A2E74ED725}" sibTransId="{B3DD746A-C549-4BCC-AFB8-C6C6D771B933}"/>
    <dgm:cxn modelId="{A6D0E5C8-940F-4FEC-8BEC-53C01AA68503}" type="presOf" srcId="{3DA4FF3F-2975-4CF1-9DB8-5E83D5CC6861}" destId="{14F64A66-E82F-4015-9B54-F6E5E891E3AC}" srcOrd="0" destOrd="0" presId="urn:microsoft.com/office/officeart/2005/8/layout/venn2"/>
    <dgm:cxn modelId="{017A65D6-F3F4-4FF6-B3A8-B311945DF0CA}" type="presOf" srcId="{51A0B3E9-CCA7-4A43-B5EC-E965F0C31EE9}" destId="{657D0D09-5E4F-4081-B942-D77FDAEE91E3}" srcOrd="1" destOrd="6" presId="urn:microsoft.com/office/officeart/2005/8/layout/venn2"/>
    <dgm:cxn modelId="{548BEED7-F4C6-4202-B5F3-28EE0E1B6757}" srcId="{B062A9E8-8B2E-4A0C-8DBE-D1A65A7E7C8B}" destId="{09B8B88F-518F-427E-97C1-9693BE8413D7}" srcOrd="0" destOrd="0" parTransId="{460F6068-F1A6-4A83-924E-0591F886F6E9}" sibTransId="{B0ED2190-6A1D-4DEE-876F-AA5C8B90251F}"/>
    <dgm:cxn modelId="{8362CFE2-95EB-4646-B7E2-6DC341830714}" srcId="{3DA4FF3F-2975-4CF1-9DB8-5E83D5CC6861}" destId="{6668C918-C93F-4819-ABEF-2E8EB87FB1BD}" srcOrd="1" destOrd="0" parTransId="{B6A513E0-9AB5-40B5-9665-B44BAC053AC8}" sibTransId="{691837D9-3D3B-4695-849B-FDD978D20DA9}"/>
    <dgm:cxn modelId="{7476E2E8-B7CE-4667-AF62-19754334A27E}" type="presOf" srcId="{3DA4FF3F-2975-4CF1-9DB8-5E83D5CC6861}" destId="{24EE72BB-C806-480C-B44C-86C41DC35552}" srcOrd="1" destOrd="0" presId="urn:microsoft.com/office/officeart/2005/8/layout/venn2"/>
    <dgm:cxn modelId="{89DDD6EC-0818-4DDF-B90B-E57C0855C57A}" type="presOf" srcId="{09B8B88F-518F-427E-97C1-9693BE8413D7}" destId="{657D0D09-5E4F-4081-B942-D77FDAEE91E3}" srcOrd="1" destOrd="1" presId="urn:microsoft.com/office/officeart/2005/8/layout/venn2"/>
    <dgm:cxn modelId="{5B6F2EEF-2A17-4953-952A-33FF4D968B1F}" type="presOf" srcId="{79F9FA28-1257-40F0-BDDA-799ACD04CB96}" destId="{6FEF2C79-2E4B-46E8-BBBD-CD7FDF6C6469}" srcOrd="0" destOrd="5" presId="urn:microsoft.com/office/officeart/2005/8/layout/venn2"/>
    <dgm:cxn modelId="{B6B84EF3-1E8B-428D-B9C0-67E6A98C9A39}" type="presOf" srcId="{E526919A-96C6-41E8-B890-723D0CFF104C}" destId="{6FEF2C79-2E4B-46E8-BBBD-CD7FDF6C6469}" srcOrd="0" destOrd="4" presId="urn:microsoft.com/office/officeart/2005/8/layout/venn2"/>
    <dgm:cxn modelId="{CF4C9DF3-4F79-425A-94AF-5B912B2ACBF4}" srcId="{B4725387-A741-4176-BAFA-ABD3C7990FC2}" destId="{B062A9E8-8B2E-4A0C-8DBE-D1A65A7E7C8B}" srcOrd="2" destOrd="0" parTransId="{650893C4-07AF-4F1A-9636-9BECFE767156}" sibTransId="{B559AEDB-B507-4CE7-9563-4FE35886CDF7}"/>
    <dgm:cxn modelId="{C899C8F4-4F66-43FD-A440-F436768C53A4}" srcId="{3DA4FF3F-2975-4CF1-9DB8-5E83D5CC6861}" destId="{8153C98A-118A-4106-90DA-4A53657AF564}" srcOrd="0" destOrd="0" parTransId="{CA80599F-AA3E-43AF-AABF-4F36C105DA03}" sibTransId="{892CC1B0-29FF-4361-A865-45532C80AA23}"/>
    <dgm:cxn modelId="{EC98CC2F-169E-4573-ADE8-70D48273696C}" type="presParOf" srcId="{2CE5EE88-A325-4A50-9CFF-2EFAF3EB052D}" destId="{7B16AC97-99F1-4EB5-A664-813BA77E0D9E}" srcOrd="0" destOrd="0" presId="urn:microsoft.com/office/officeart/2005/8/layout/venn2"/>
    <dgm:cxn modelId="{B77702B5-7A25-4453-82F8-910CD26E169B}" type="presParOf" srcId="{7B16AC97-99F1-4EB5-A664-813BA77E0D9E}" destId="{44174E5A-D098-43A4-9955-61E48B7D560F}" srcOrd="0" destOrd="0" presId="urn:microsoft.com/office/officeart/2005/8/layout/venn2"/>
    <dgm:cxn modelId="{4A7B5BB6-FEE2-4CB9-A7BE-4EB638267F08}" type="presParOf" srcId="{7B16AC97-99F1-4EB5-A664-813BA77E0D9E}" destId="{4FEE750A-56F3-48AF-8B32-729E4AE5C9C4}" srcOrd="1" destOrd="0" presId="urn:microsoft.com/office/officeart/2005/8/layout/venn2"/>
    <dgm:cxn modelId="{7B972A16-85EE-4309-8384-A965A2F2D075}" type="presParOf" srcId="{2CE5EE88-A325-4A50-9CFF-2EFAF3EB052D}" destId="{6DD0F120-4A5D-4B48-AD99-3675D74C50DF}" srcOrd="1" destOrd="0" presId="urn:microsoft.com/office/officeart/2005/8/layout/venn2"/>
    <dgm:cxn modelId="{9B3CCB80-7AB0-46FF-B6E8-4A88145E5E2D}" type="presParOf" srcId="{6DD0F120-4A5D-4B48-AD99-3675D74C50DF}" destId="{14F64A66-E82F-4015-9B54-F6E5E891E3AC}" srcOrd="0" destOrd="0" presId="urn:microsoft.com/office/officeart/2005/8/layout/venn2"/>
    <dgm:cxn modelId="{C14C279B-736C-4327-989E-3D92C9495FA7}" type="presParOf" srcId="{6DD0F120-4A5D-4B48-AD99-3675D74C50DF}" destId="{24EE72BB-C806-480C-B44C-86C41DC35552}" srcOrd="1" destOrd="0" presId="urn:microsoft.com/office/officeart/2005/8/layout/venn2"/>
    <dgm:cxn modelId="{5A812157-DCA6-4AF5-BB48-E262F507392E}" type="presParOf" srcId="{2CE5EE88-A325-4A50-9CFF-2EFAF3EB052D}" destId="{ED8B23B6-8F0B-4E27-9AD0-74BC5E094363}" srcOrd="2" destOrd="0" presId="urn:microsoft.com/office/officeart/2005/8/layout/venn2"/>
    <dgm:cxn modelId="{508FBB28-5630-4B2B-BC8A-B66AA1C87F63}" type="presParOf" srcId="{ED8B23B6-8F0B-4E27-9AD0-74BC5E094363}" destId="{6FEF2C79-2E4B-46E8-BBBD-CD7FDF6C6469}" srcOrd="0" destOrd="0" presId="urn:microsoft.com/office/officeart/2005/8/layout/venn2"/>
    <dgm:cxn modelId="{10EA98AB-916A-4B47-A454-5F919139D5B4}" type="presParOf" srcId="{ED8B23B6-8F0B-4E27-9AD0-74BC5E094363}" destId="{657D0D09-5E4F-4081-B942-D77FDAEE91E3}"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74E5A-D098-43A4-9955-61E48B7D560F}">
      <dsp:nvSpPr>
        <dsp:cNvPr id="0" name=""/>
        <dsp:cNvSpPr/>
      </dsp:nvSpPr>
      <dsp:spPr>
        <a:xfrm>
          <a:off x="2787740" y="-122633"/>
          <a:ext cx="5616392" cy="5616392"/>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MI Policy</a:t>
          </a:r>
        </a:p>
      </dsp:txBody>
      <dsp:txXfrm>
        <a:off x="4614472" y="158185"/>
        <a:ext cx="1962929" cy="842458"/>
      </dsp:txXfrm>
    </dsp:sp>
    <dsp:sp modelId="{14F64A66-E82F-4015-9B54-F6E5E891E3AC}">
      <dsp:nvSpPr>
        <dsp:cNvPr id="0" name=""/>
        <dsp:cNvSpPr/>
      </dsp:nvSpPr>
      <dsp:spPr>
        <a:xfrm>
          <a:off x="3192086" y="861245"/>
          <a:ext cx="4807112" cy="4648434"/>
        </a:xfrm>
        <a:prstGeom prst="ellipse">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b="1" kern="1200" dirty="0"/>
            <a:t>Other Laws</a:t>
          </a:r>
        </a:p>
        <a:p>
          <a:pPr marL="57150" lvl="1" indent="-57150" algn="ctr" defTabSz="488950">
            <a:lnSpc>
              <a:spcPct val="90000"/>
            </a:lnSpc>
            <a:spcBef>
              <a:spcPct val="0"/>
            </a:spcBef>
            <a:spcAft>
              <a:spcPct val="15000"/>
            </a:spcAft>
            <a:buChar char="•"/>
          </a:pPr>
          <a:r>
            <a:rPr lang="en-US" sz="1100" kern="1200" dirty="0"/>
            <a:t>Unwelcome Conduct (Broad)</a:t>
          </a:r>
        </a:p>
        <a:p>
          <a:pPr marL="57150" lvl="1" indent="-57150" algn="ctr" defTabSz="488950">
            <a:lnSpc>
              <a:spcPct val="90000"/>
            </a:lnSpc>
            <a:spcBef>
              <a:spcPct val="0"/>
            </a:spcBef>
            <a:spcAft>
              <a:spcPct val="15000"/>
            </a:spcAft>
            <a:buChar char="•"/>
          </a:pPr>
          <a:r>
            <a:rPr lang="en-US" sz="1100" kern="1200" dirty="0"/>
            <a:t>SH Outside Title IX Jurisdiction</a:t>
          </a:r>
        </a:p>
        <a:p>
          <a:pPr marL="57150" lvl="1" indent="-57150" algn="ctr" defTabSz="488950">
            <a:lnSpc>
              <a:spcPct val="90000"/>
            </a:lnSpc>
            <a:spcBef>
              <a:spcPct val="0"/>
            </a:spcBef>
            <a:spcAft>
              <a:spcPct val="15000"/>
            </a:spcAft>
            <a:buChar char="•"/>
          </a:pPr>
          <a:r>
            <a:rPr lang="en-US" sz="1100" kern="1200" dirty="0"/>
            <a:t>Discrimination on other bases</a:t>
          </a:r>
        </a:p>
      </dsp:txBody>
      <dsp:txXfrm>
        <a:off x="4475585" y="1151772"/>
        <a:ext cx="2240114" cy="871581"/>
      </dsp:txXfrm>
    </dsp:sp>
    <dsp:sp modelId="{6FEF2C79-2E4B-46E8-BBBD-CD7FDF6C6469}">
      <dsp:nvSpPr>
        <dsp:cNvPr id="0" name=""/>
        <dsp:cNvSpPr/>
      </dsp:nvSpPr>
      <dsp:spPr>
        <a:xfrm>
          <a:off x="3913659" y="2238721"/>
          <a:ext cx="3363937" cy="3298731"/>
        </a:xfrm>
        <a:prstGeom prst="ellipse">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b="1" kern="1200" dirty="0"/>
            <a:t>Title IX</a:t>
          </a:r>
          <a:endParaRPr lang="en-US" sz="1800" b="1" u="sng" kern="1200" dirty="0"/>
        </a:p>
        <a:p>
          <a:pPr marL="57150" lvl="1" indent="-57150" algn="ctr" defTabSz="488950">
            <a:lnSpc>
              <a:spcPct val="90000"/>
            </a:lnSpc>
            <a:spcBef>
              <a:spcPct val="0"/>
            </a:spcBef>
            <a:spcAft>
              <a:spcPct val="15000"/>
            </a:spcAft>
            <a:buNone/>
          </a:pPr>
          <a:r>
            <a:rPr lang="en-US" sz="1100" b="1" u="none" kern="1200" dirty="0"/>
            <a:t>Sexual Harassment</a:t>
          </a:r>
          <a:endParaRPr lang="en-US" sz="1800" b="1" u="none" kern="1200" dirty="0"/>
        </a:p>
        <a:p>
          <a:pPr marL="57150" lvl="1" indent="-57150" algn="ctr" defTabSz="488950">
            <a:lnSpc>
              <a:spcPct val="90000"/>
            </a:lnSpc>
            <a:spcBef>
              <a:spcPct val="0"/>
            </a:spcBef>
            <a:spcAft>
              <a:spcPct val="15000"/>
            </a:spcAft>
            <a:buChar char="•"/>
          </a:pPr>
          <a:r>
            <a:rPr lang="en-US" sz="1100" i="0" kern="1200" dirty="0"/>
            <a:t>Quid pro quo by employee</a:t>
          </a:r>
        </a:p>
        <a:p>
          <a:pPr marL="57150" lvl="1" indent="-57150" algn="ctr" defTabSz="488950">
            <a:lnSpc>
              <a:spcPct val="90000"/>
            </a:lnSpc>
            <a:spcBef>
              <a:spcPct val="0"/>
            </a:spcBef>
            <a:spcAft>
              <a:spcPct val="15000"/>
            </a:spcAft>
            <a:buChar char="•"/>
          </a:pPr>
          <a:r>
            <a:rPr lang="en-US" sz="1100" i="0" kern="1200" dirty="0"/>
            <a:t>Unwelcome Conduct (Narrow)</a:t>
          </a:r>
        </a:p>
        <a:p>
          <a:pPr marL="57150" lvl="1" indent="-57150" algn="ctr" defTabSz="488950">
            <a:lnSpc>
              <a:spcPct val="90000"/>
            </a:lnSpc>
            <a:spcBef>
              <a:spcPct val="0"/>
            </a:spcBef>
            <a:spcAft>
              <a:spcPct val="15000"/>
            </a:spcAft>
            <a:buChar char="•"/>
          </a:pPr>
          <a:r>
            <a:rPr lang="en-US" sz="1100" i="0" kern="1200" dirty="0"/>
            <a:t>Sexual Assault</a:t>
          </a:r>
        </a:p>
        <a:p>
          <a:pPr marL="57150" lvl="1" indent="-57150" algn="ctr" defTabSz="488950">
            <a:lnSpc>
              <a:spcPct val="90000"/>
            </a:lnSpc>
            <a:spcBef>
              <a:spcPct val="0"/>
            </a:spcBef>
            <a:spcAft>
              <a:spcPct val="15000"/>
            </a:spcAft>
            <a:buChar char="•"/>
          </a:pPr>
          <a:r>
            <a:rPr lang="en-US" sz="1100" i="0" kern="1200" dirty="0"/>
            <a:t>Dating Violence</a:t>
          </a:r>
        </a:p>
        <a:p>
          <a:pPr marL="57150" lvl="1" indent="-57150" algn="ctr" defTabSz="488950">
            <a:lnSpc>
              <a:spcPct val="90000"/>
            </a:lnSpc>
            <a:spcBef>
              <a:spcPct val="0"/>
            </a:spcBef>
            <a:spcAft>
              <a:spcPct val="15000"/>
            </a:spcAft>
            <a:buChar char="•"/>
          </a:pPr>
          <a:r>
            <a:rPr lang="en-US" sz="1100" i="0" kern="1200" dirty="0"/>
            <a:t>Domestic Violence</a:t>
          </a:r>
        </a:p>
        <a:p>
          <a:pPr marL="57150" lvl="1" indent="-57150" algn="ctr" defTabSz="488950">
            <a:lnSpc>
              <a:spcPct val="90000"/>
            </a:lnSpc>
            <a:spcBef>
              <a:spcPct val="0"/>
            </a:spcBef>
            <a:spcAft>
              <a:spcPct val="15000"/>
            </a:spcAft>
            <a:buChar char="•"/>
          </a:pPr>
          <a:r>
            <a:rPr lang="en-US" sz="1100" i="0" kern="1200" dirty="0"/>
            <a:t>Stalking</a:t>
          </a:r>
        </a:p>
        <a:p>
          <a:pPr marL="57150" lvl="1" indent="-57150" algn="ctr" defTabSz="133350">
            <a:lnSpc>
              <a:spcPct val="90000"/>
            </a:lnSpc>
            <a:spcBef>
              <a:spcPct val="0"/>
            </a:spcBef>
            <a:spcAft>
              <a:spcPct val="15000"/>
            </a:spcAft>
            <a:buChar char="•"/>
          </a:pPr>
          <a:endParaRPr lang="en-US" sz="300" kern="1200" dirty="0">
            <a:solidFill>
              <a:schemeClr val="tx1">
                <a:lumMod val="85000"/>
                <a:lumOff val="15000"/>
              </a:schemeClr>
            </a:solidFill>
          </a:endParaRPr>
        </a:p>
        <a:p>
          <a:pPr marL="57150" lvl="1" indent="-57150" algn="ctr" defTabSz="488950">
            <a:lnSpc>
              <a:spcPct val="90000"/>
            </a:lnSpc>
            <a:spcBef>
              <a:spcPct val="0"/>
            </a:spcBef>
            <a:spcAft>
              <a:spcPct val="15000"/>
            </a:spcAft>
            <a:buFont typeface="Arial" panose="020B0604020202020204" pitchFamily="34" charset="0"/>
            <a:buChar char="•"/>
          </a:pPr>
          <a:r>
            <a:rPr lang="en-US" sz="1100" b="1" kern="1200" dirty="0"/>
            <a:t>Sex Discrimination &amp; Retaliation</a:t>
          </a:r>
        </a:p>
      </dsp:txBody>
      <dsp:txXfrm>
        <a:off x="4406296" y="3063404"/>
        <a:ext cx="2378663" cy="164936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1EF09E-96FC-4B39-91D7-E2BA9E1DE785}" type="datetimeFigureOut">
              <a:rPr lang="en-US" smtClean="0"/>
              <a:t>10/13/2020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4E5F15-43B0-42D7-9BC1-CDA6F600E173}" type="slidenum">
              <a:rPr lang="en-US" smtClean="0"/>
              <a:t>‹#›</a:t>
            </a:fld>
            <a:endParaRPr lang="en-US"/>
          </a:p>
        </p:txBody>
      </p:sp>
    </p:spTree>
    <p:extLst>
      <p:ext uri="{BB962C8B-B14F-4D97-AF65-F5344CB8AC3E}">
        <p14:creationId xmlns:p14="http://schemas.microsoft.com/office/powerpoint/2010/main" val="2898520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outcomes are derived from the regulations. </a:t>
            </a:r>
            <a:r>
              <a:rPr lang="en-US" sz="1200" kern="1200" dirty="0">
                <a:solidFill>
                  <a:schemeClr val="tx1"/>
                </a:solidFill>
                <a:effectLst/>
                <a:latin typeface="+mn-lt"/>
                <a:ea typeface="+mn-ea"/>
                <a:cs typeface="+mn-cs"/>
              </a:rPr>
              <a:t>34 </a:t>
            </a:r>
            <a:r>
              <a:rPr lang="en-US" sz="1200" kern="1200" dirty="0" err="1">
                <a:solidFill>
                  <a:schemeClr val="tx1"/>
                </a:solidFill>
                <a:effectLst/>
                <a:latin typeface="+mn-lt"/>
                <a:ea typeface="+mn-ea"/>
                <a:cs typeface="+mn-cs"/>
              </a:rPr>
              <a:t>C.F.R</a:t>
            </a:r>
            <a:r>
              <a:rPr lang="en-US" sz="1200" kern="1200" dirty="0">
                <a:solidFill>
                  <a:schemeClr val="tx1"/>
                </a:solidFill>
                <a:effectLst/>
                <a:latin typeface="+mn-lt"/>
                <a:ea typeface="+mn-ea"/>
                <a:cs typeface="+mn-cs"/>
              </a:rPr>
              <a:t>. § 106.45 (b)(iii)</a:t>
            </a:r>
            <a:endParaRPr lang="en-US" dirty="0">
              <a:effectLst/>
            </a:endParaRPr>
          </a:p>
        </p:txBody>
      </p:sp>
      <p:sp>
        <p:nvSpPr>
          <p:cNvPr id="4" name="Slide Number Placeholder 3"/>
          <p:cNvSpPr>
            <a:spLocks noGrp="1"/>
          </p:cNvSpPr>
          <p:nvPr>
            <p:ph type="sldNum" sz="quarter" idx="10"/>
          </p:nvPr>
        </p:nvSpPr>
        <p:spPr/>
        <p:txBody>
          <a:bodyPr/>
          <a:lstStyle/>
          <a:p>
            <a:fld id="{F74E5F15-43B0-42D7-9BC1-CDA6F600E173}" type="slidenum">
              <a:rPr lang="en-US" smtClean="0"/>
              <a:t>2</a:t>
            </a:fld>
            <a:endParaRPr lang="en-US"/>
          </a:p>
        </p:txBody>
      </p:sp>
    </p:spTree>
    <p:extLst>
      <p:ext uri="{BB962C8B-B14F-4D97-AF65-F5344CB8AC3E}">
        <p14:creationId xmlns:p14="http://schemas.microsoft.com/office/powerpoint/2010/main" val="1978465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did not talk about all of these in detail, but the SMR Policy defines them. Make sure you read and understand the definition of each of them. If you have any questions, talk to your supervisor, the Title IX coordinator, or one of us.</a:t>
            </a:r>
          </a:p>
        </p:txBody>
      </p:sp>
      <p:sp>
        <p:nvSpPr>
          <p:cNvPr id="4" name="Slide Number Placeholder 3"/>
          <p:cNvSpPr>
            <a:spLocks noGrp="1"/>
          </p:cNvSpPr>
          <p:nvPr>
            <p:ph type="sldNum" sz="quarter" idx="10"/>
          </p:nvPr>
        </p:nvSpPr>
        <p:spPr/>
        <p:txBody>
          <a:bodyPr/>
          <a:lstStyle/>
          <a:p>
            <a:fld id="{F74E5F15-43B0-42D7-9BC1-CDA6F600E173}" type="slidenum">
              <a:rPr lang="en-US" smtClean="0"/>
              <a:t>12</a:t>
            </a:fld>
            <a:endParaRPr lang="en-US"/>
          </a:p>
        </p:txBody>
      </p:sp>
    </p:spTree>
    <p:extLst>
      <p:ext uri="{BB962C8B-B14F-4D97-AF65-F5344CB8AC3E}">
        <p14:creationId xmlns:p14="http://schemas.microsoft.com/office/powerpoint/2010/main" val="3453822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policy defines a number of terms to comply with Title IX. We won’t go through all of these, but please read them on your own. But, we do want to discuss a few of them.</a:t>
            </a:r>
          </a:p>
        </p:txBody>
      </p:sp>
      <p:sp>
        <p:nvSpPr>
          <p:cNvPr id="4" name="Slide Number Placeholder 3"/>
          <p:cNvSpPr>
            <a:spLocks noGrp="1"/>
          </p:cNvSpPr>
          <p:nvPr>
            <p:ph type="sldNum" sz="quarter" idx="10"/>
          </p:nvPr>
        </p:nvSpPr>
        <p:spPr/>
        <p:txBody>
          <a:bodyPr/>
          <a:lstStyle/>
          <a:p>
            <a:fld id="{F74E5F15-43B0-42D7-9BC1-CDA6F600E173}" type="slidenum">
              <a:rPr lang="en-US" smtClean="0"/>
              <a:t>13</a:t>
            </a:fld>
            <a:endParaRPr lang="en-US"/>
          </a:p>
        </p:txBody>
      </p:sp>
    </p:spTree>
    <p:extLst>
      <p:ext uri="{BB962C8B-B14F-4D97-AF65-F5344CB8AC3E}">
        <p14:creationId xmlns:p14="http://schemas.microsoft.com/office/powerpoint/2010/main" val="4143609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Words or Actions</a:t>
            </a:r>
          </a:p>
          <a:p>
            <a:pPr marL="171450" indent="-171450">
              <a:buFont typeface="Arial" panose="020B0604020202020204" pitchFamily="34" charset="0"/>
              <a:buChar char="•"/>
            </a:pPr>
            <a:r>
              <a:rPr lang="en-US" dirty="0"/>
              <a:t>This is key to the concept of </a:t>
            </a:r>
            <a:r>
              <a:rPr lang="en-US" b="1" dirty="0"/>
              <a:t>affirmative </a:t>
            </a:r>
            <a:r>
              <a:rPr lang="en-US" b="0" dirty="0"/>
              <a:t>consent. </a:t>
            </a:r>
          </a:p>
          <a:p>
            <a:pPr marL="171450" indent="-171450">
              <a:buFont typeface="Arial" panose="020B0604020202020204" pitchFamily="34" charset="0"/>
              <a:buChar char="•"/>
            </a:pPr>
            <a:r>
              <a:rPr lang="en-US" b="0" dirty="0"/>
              <a:t>Inaction, silence, or lack of protest is not enough. </a:t>
            </a:r>
          </a:p>
          <a:p>
            <a:pPr marL="171450" indent="-171450">
              <a:buFont typeface="Arial" panose="020B0604020202020204" pitchFamily="34" charset="0"/>
              <a:buChar char="•"/>
            </a:pPr>
            <a:endParaRPr lang="en-US" b="0" dirty="0"/>
          </a:p>
          <a:p>
            <a:pPr marL="0" indent="0">
              <a:buFont typeface="Arial" panose="020B0604020202020204" pitchFamily="34" charset="0"/>
              <a:buNone/>
            </a:pPr>
            <a:r>
              <a:rPr lang="en-US" b="1" dirty="0"/>
              <a:t>Timing</a:t>
            </a:r>
          </a:p>
          <a:p>
            <a:pPr marL="171450" indent="-171450">
              <a:buFont typeface="Arial" panose="020B0604020202020204" pitchFamily="34" charset="0"/>
              <a:buChar char="•"/>
            </a:pPr>
            <a:r>
              <a:rPr lang="en-US" dirty="0"/>
              <a:t>Has to exist at all times</a:t>
            </a:r>
          </a:p>
          <a:p>
            <a:pPr marL="171450" indent="-171450">
              <a:buFont typeface="Arial" panose="020B0604020202020204" pitchFamily="34" charset="0"/>
              <a:buChar char="•"/>
            </a:pPr>
            <a:r>
              <a:rPr lang="en-US" dirty="0"/>
              <a:t>Can be withdrawn at any time by any party</a:t>
            </a:r>
          </a:p>
          <a:p>
            <a:pPr marL="171450" indent="-171450">
              <a:buFont typeface="Arial" panose="020B0604020202020204" pitchFamily="34" charset="0"/>
              <a:buChar char="•"/>
            </a:pPr>
            <a:r>
              <a:rPr lang="en-US" dirty="0"/>
              <a:t>Just because there is consent at one point, that does not mean there is consent at all times</a:t>
            </a:r>
          </a:p>
          <a:p>
            <a:pPr marL="171450" indent="-171450">
              <a:buFont typeface="Arial" panose="020B0604020202020204" pitchFamily="34" charset="0"/>
              <a:buChar char="•"/>
            </a:pPr>
            <a:r>
              <a:rPr lang="en-US" dirty="0"/>
              <a:t>Past consent or relationship between parties does not equal affirmative consent for sexual activity in the future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a:t>Knowing, Conscious, and Voluntary</a:t>
            </a:r>
          </a:p>
          <a:p>
            <a:pPr marL="171450" indent="-171450">
              <a:buFont typeface="Arial" panose="020B0604020202020204" pitchFamily="34" charset="0"/>
              <a:buChar char="•"/>
            </a:pPr>
            <a:r>
              <a:rPr lang="en-US" dirty="0"/>
              <a:t>Must have capacity</a:t>
            </a:r>
          </a:p>
          <a:p>
            <a:pPr marL="628650" lvl="1" indent="-171450">
              <a:buFont typeface="Arial" panose="020B0604020202020204" pitchFamily="34" charset="0"/>
              <a:buChar char="•"/>
            </a:pPr>
            <a:r>
              <a:rPr lang="en-US" dirty="0"/>
              <a:t>Physical and mental</a:t>
            </a:r>
          </a:p>
          <a:p>
            <a:pPr marL="628650" lvl="1" indent="-171450">
              <a:buFont typeface="Arial" panose="020B0604020202020204" pitchFamily="34" charset="0"/>
              <a:buChar char="•"/>
            </a:pPr>
            <a:r>
              <a:rPr lang="en-US" dirty="0"/>
              <a:t>Drunk or intoxicated does not necessarily mean there is a lack of capacity; but somebody who is passed out or unconscious is incapacitated</a:t>
            </a:r>
          </a:p>
          <a:p>
            <a:pPr marL="628650" lvl="1" indent="-171450">
              <a:buFont typeface="Arial" panose="020B0604020202020204" pitchFamily="34" charset="0"/>
              <a:buChar char="•"/>
            </a:pPr>
            <a:r>
              <a:rPr lang="en-US" dirty="0"/>
              <a:t>Factors the Institute will use to assess whether someone is incapacitated include, but are not limited to: inability to communicate coherently, inability to dress or undress without assistance, inability to walk without assistance, slurred speech, loss of coordination, vomiting, or inability to perform other physical or cognitive tasks without assistance. </a:t>
            </a:r>
          </a:p>
          <a:p>
            <a:pPr marL="628650" lvl="1" indent="-171450">
              <a:buFont typeface="Arial" panose="020B0604020202020204" pitchFamily="34" charset="0"/>
              <a:buChar char="•"/>
            </a:pPr>
            <a:r>
              <a:rPr lang="en-US" dirty="0"/>
              <a:t>Legal = age of consent in Tennessee and California is 18</a:t>
            </a:r>
          </a:p>
          <a:p>
            <a:pPr marL="171450" lvl="0" indent="-171450">
              <a:buFont typeface="Arial" panose="020B0604020202020204" pitchFamily="34" charset="0"/>
              <a:buChar char="•"/>
            </a:pPr>
            <a:r>
              <a:rPr lang="en-US" dirty="0"/>
              <a:t>Coercion = use of express or implied threats, intimidation, or force that would put a person in reasonable fear of immediate harm or physical injury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15</a:t>
            </a:fld>
            <a:endParaRPr lang="en-US"/>
          </a:p>
        </p:txBody>
      </p:sp>
    </p:spTree>
    <p:extLst>
      <p:ext uri="{BB962C8B-B14F-4D97-AF65-F5344CB8AC3E}">
        <p14:creationId xmlns:p14="http://schemas.microsoft.com/office/powerpoint/2010/main" val="1104968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Officials With Authority </a:t>
            </a:r>
            <a:r>
              <a:rPr lang="en-US" dirty="0"/>
              <a:t>= </a:t>
            </a:r>
          </a:p>
          <a:p>
            <a:r>
              <a:rPr lang="en-US" dirty="0"/>
              <a:t>People with authority to institute corrective measures</a:t>
            </a:r>
          </a:p>
          <a:p>
            <a:r>
              <a:rPr lang="en-US" dirty="0"/>
              <a:t>Defined as the Title IX Coordinator and the other individuals identified in the SMR Policy</a:t>
            </a:r>
          </a:p>
          <a:p>
            <a:r>
              <a:rPr lang="en-US" dirty="0"/>
              <a:t>OWA’s must immediately report alleged incidents to t he Title IX Coordinator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Actual knowledge is what is required to trigger institutional liability for failure to act that constitutes deliberate indifference. In this context, deliberate indifference means that the actions were clearly unreasonable in light of known circumstances.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the College also imposes other reporting obligations:  the SMR Policy as well as the EE Handbook require all employees to report all violations to the Title IX Coordinator, HR or their supervisor</a:t>
            </a:r>
          </a:p>
          <a:p>
            <a:endParaRPr lang="en-US" dirty="0"/>
          </a:p>
          <a:p>
            <a:r>
              <a:rPr lang="en-US" dirty="0"/>
              <a:t>All employees are expected to report any information regarding potential violations of the SMR Policy. It is particularly important for OWAs to promptly report because the clock starts ticking once they know and we have an obligation to provide a timely investigation and response.</a:t>
            </a:r>
          </a:p>
          <a:p>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16</a:t>
            </a:fld>
            <a:endParaRPr lang="en-US"/>
          </a:p>
        </p:txBody>
      </p:sp>
    </p:spTree>
    <p:extLst>
      <p:ext uri="{BB962C8B-B14F-4D97-AF65-F5344CB8AC3E}">
        <p14:creationId xmlns:p14="http://schemas.microsoft.com/office/powerpoint/2010/main" val="4130031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Formal Complaint </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Document or electronic submission - “Document filed by a Complainant” means a document or electronic submission that contains the Complainant's physical or digital signature, or otherwise indicates that the Complainant is the person filing the Formal Complaint. </a:t>
            </a:r>
          </a:p>
          <a:p>
            <a:endParaRPr lang="en-US" dirty="0"/>
          </a:p>
          <a:p>
            <a:r>
              <a:rPr lang="en-US" dirty="0"/>
              <a:t>Filed by a Complainant or signed by the Title IX Coordinator</a:t>
            </a:r>
          </a:p>
          <a:p>
            <a:endParaRPr lang="en-US" dirty="0"/>
          </a:p>
          <a:p>
            <a:r>
              <a:rPr lang="en-US" dirty="0"/>
              <a:t>Alleging Sexual Harassment against a Respondent </a:t>
            </a:r>
          </a:p>
          <a:p>
            <a:endParaRPr lang="en-US" dirty="0"/>
          </a:p>
          <a:p>
            <a:r>
              <a:rPr lang="en-US" dirty="0"/>
              <a:t>Requesting an investigation </a:t>
            </a:r>
          </a:p>
          <a:p>
            <a:endParaRPr lang="en-US" dirty="0"/>
          </a:p>
          <a:p>
            <a:r>
              <a:rPr lang="en-US" dirty="0"/>
              <a:t>May be filed with the Title IX Coordinator in person, by mail, or by email using the contact information in the SMR Policy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the time of filing a Formal Complaint, a Complainant must be participating in or attempting to participate in the education program or activity of the college.</a:t>
            </a:r>
          </a:p>
          <a:p>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17</a:t>
            </a:fld>
            <a:endParaRPr lang="en-US"/>
          </a:p>
        </p:txBody>
      </p:sp>
    </p:spTree>
    <p:extLst>
      <p:ext uri="{BB962C8B-B14F-4D97-AF65-F5344CB8AC3E}">
        <p14:creationId xmlns:p14="http://schemas.microsoft.com/office/powerpoint/2010/main" val="2608016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Supportive measures are non-disciplinary, non-punitive individualized services offered without fee or charge to the Complainant or the Respondent before or after a Formal Complaint is filed and whether or not the Complainant chooses to report the incident to campus security or local law enforcement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Supportive measures should be offered as appropriate and reasonably available under the given circumstances.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These measures are designed to restore or preserve equal access to the institution’s educational program or activity without unreasonably burdening the other party.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This may include measures to protect the safety of the parties or the institution’s educational environment or to deter prohibited conduct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The Title IX Coordinator is responsible for coordinating the effective implementation of Supportive Measures; should engage in a meaningful dialogue with the Complainant and Respondent to determine which Supportive Measures are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t>The college must maintain as confidential any Supportive Measures provided to either Party, to the extent it can do so without impairing its ability to provide the Supportive Measures, and unless otherwise required by law. </a:t>
            </a:r>
          </a:p>
          <a:p>
            <a:endParaRPr lang="en-US" dirty="0"/>
          </a:p>
          <a:p>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18</a:t>
            </a:fld>
            <a:endParaRPr lang="en-US"/>
          </a:p>
        </p:txBody>
      </p:sp>
    </p:spTree>
    <p:extLst>
      <p:ext uri="{BB962C8B-B14F-4D97-AF65-F5344CB8AC3E}">
        <p14:creationId xmlns:p14="http://schemas.microsoft.com/office/powerpoint/2010/main" val="3656065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Title IX Coordinator is responsible for coordinating the effective implementation of Remedies.</a:t>
            </a:r>
          </a:p>
          <a:p>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19</a:t>
            </a:fld>
            <a:endParaRPr lang="en-US"/>
          </a:p>
        </p:txBody>
      </p:sp>
    </p:spTree>
    <p:extLst>
      <p:ext uri="{BB962C8B-B14F-4D97-AF65-F5344CB8AC3E}">
        <p14:creationId xmlns:p14="http://schemas.microsoft.com/office/powerpoint/2010/main" val="4171190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Changes to regulations went into effect on August 14, 2020</a:t>
            </a:r>
          </a:p>
        </p:txBody>
      </p:sp>
      <p:sp>
        <p:nvSpPr>
          <p:cNvPr id="4" name="Slide Number Placeholder 3"/>
          <p:cNvSpPr>
            <a:spLocks noGrp="1"/>
          </p:cNvSpPr>
          <p:nvPr>
            <p:ph type="sldNum" sz="quarter" idx="10"/>
          </p:nvPr>
        </p:nvSpPr>
        <p:spPr/>
        <p:txBody>
          <a:bodyPr/>
          <a:lstStyle/>
          <a:p>
            <a:fld id="{F74E5F15-43B0-42D7-9BC1-CDA6F600E173}" type="slidenum">
              <a:rPr lang="en-US" smtClean="0"/>
              <a:t>4</a:t>
            </a:fld>
            <a:endParaRPr lang="en-US"/>
          </a:p>
        </p:txBody>
      </p:sp>
    </p:spTree>
    <p:extLst>
      <p:ext uri="{BB962C8B-B14F-4D97-AF65-F5344CB8AC3E}">
        <p14:creationId xmlns:p14="http://schemas.microsoft.com/office/powerpoint/2010/main" val="2295134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segment, we will be focusing most of our attention on these first two sections. We will discuss other portions of the policy in more detail in other sessions. </a:t>
            </a:r>
          </a:p>
        </p:txBody>
      </p:sp>
      <p:sp>
        <p:nvSpPr>
          <p:cNvPr id="4" name="Slide Number Placeholder 3"/>
          <p:cNvSpPr>
            <a:spLocks noGrp="1"/>
          </p:cNvSpPr>
          <p:nvPr>
            <p:ph type="sldNum" sz="quarter" idx="10"/>
          </p:nvPr>
        </p:nvSpPr>
        <p:spPr/>
        <p:txBody>
          <a:bodyPr/>
          <a:lstStyle/>
          <a:p>
            <a:fld id="{F74E5F15-43B0-42D7-9BC1-CDA6F600E173}" type="slidenum">
              <a:rPr lang="en-US" smtClean="0"/>
              <a:t>5</a:t>
            </a:fld>
            <a:endParaRPr lang="en-US"/>
          </a:p>
        </p:txBody>
      </p:sp>
    </p:spTree>
    <p:extLst>
      <p:ext uri="{BB962C8B-B14F-4D97-AF65-F5344CB8AC3E}">
        <p14:creationId xmlns:p14="http://schemas.microsoft.com/office/powerpoint/2010/main" val="2495700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Policy prohibits sex discrimination, sexual harassment, retaliation, and other types of sexual misconduct; it has broader prohibitions than Title IX</a:t>
            </a:r>
          </a:p>
          <a:p>
            <a:endParaRPr lang="en-US" dirty="0"/>
          </a:p>
          <a:p>
            <a:pPr marL="0" indent="0">
              <a:buFont typeface="Arial" panose="020B0604020202020204" pitchFamily="34" charset="0"/>
              <a:buNone/>
            </a:pPr>
            <a:r>
              <a:rPr lang="en-US" dirty="0"/>
              <a:t>For example:</a:t>
            </a:r>
          </a:p>
          <a:p>
            <a:pPr marL="171450" indent="-171450">
              <a:buFont typeface="Arial" panose="020B0604020202020204" pitchFamily="34" charset="0"/>
              <a:buChar char="•"/>
            </a:pPr>
            <a:r>
              <a:rPr lang="en-US" dirty="0"/>
              <a:t>Sexual exploitation is not necessarily a violation of Title IX (though it might be in some forms), but it is a violation of the SMR Policy </a:t>
            </a:r>
          </a:p>
          <a:p>
            <a:pPr marL="171450" indent="-171450">
              <a:buFont typeface="Arial" panose="020B0604020202020204" pitchFamily="34" charset="0"/>
              <a:buChar char="•"/>
            </a:pPr>
            <a:r>
              <a:rPr lang="en-US" dirty="0"/>
              <a:t>Conduct that does not meet the definition of Sexual Harassment under Title IX and the SMR may be prohibited under a general policy prohibiting harassment</a:t>
            </a:r>
          </a:p>
          <a:p>
            <a:pPr marL="171450" indent="-171450">
              <a:buFont typeface="Arial" panose="020B0604020202020204" pitchFamily="34" charset="0"/>
              <a:buChar char="•"/>
            </a:pPr>
            <a:r>
              <a:rPr lang="en-US" dirty="0"/>
              <a:t>Conduct that takes place outside the US, but while on school business may still violate these policies even if it wouldn’t technically be a violation of Title IX.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policy was also drafted to comply with the Violence Against Women Act Amendments to the </a:t>
            </a:r>
            <a:r>
              <a:rPr lang="en-US" dirty="0" err="1"/>
              <a:t>Clery</a:t>
            </a:r>
            <a:r>
              <a:rPr lang="en-US" dirty="0"/>
              <a:t> Act (“VAWA Amendments”) and to address certain special requirements under state law.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Policy applies to all students, faculty, staff, employees </a:t>
            </a:r>
          </a:p>
          <a:p>
            <a:endParaRPr lang="en-US" dirty="0"/>
          </a:p>
          <a:p>
            <a:r>
              <a:rPr lang="en-US" dirty="0"/>
              <a:t>The Title IX Coordinator has important role to make sure the right process is applied</a:t>
            </a:r>
          </a:p>
          <a:p>
            <a:endParaRPr lang="en-US" dirty="0"/>
          </a:p>
          <a:p>
            <a:r>
              <a:rPr lang="en-US" dirty="0"/>
              <a:t>The Title IX Coordinator is responsible for receiving all complaints under the SMR Policy and determining how those complaints must be processed. In some cases, the conduct alleged may require application of the grievance processes under Title IX. In other cases, the conduct alleged may be a violation of the college’s policies, but not Title IX. The Title IX Coordinator is responsible for determining which of these situations apply and using the correct process or referring the matters to the right person or office for further follow up. </a:t>
            </a:r>
          </a:p>
        </p:txBody>
      </p:sp>
      <p:sp>
        <p:nvSpPr>
          <p:cNvPr id="4" name="Slide Number Placeholder 3"/>
          <p:cNvSpPr>
            <a:spLocks noGrp="1"/>
          </p:cNvSpPr>
          <p:nvPr>
            <p:ph type="sldNum" sz="quarter" idx="10"/>
          </p:nvPr>
        </p:nvSpPr>
        <p:spPr/>
        <p:txBody>
          <a:bodyPr/>
          <a:lstStyle/>
          <a:p>
            <a:fld id="{F74E5F15-43B0-42D7-9BC1-CDA6F600E173}" type="slidenum">
              <a:rPr lang="en-US" smtClean="0"/>
              <a:t>6</a:t>
            </a:fld>
            <a:endParaRPr lang="en-US"/>
          </a:p>
        </p:txBody>
      </p:sp>
    </p:spTree>
    <p:extLst>
      <p:ext uri="{BB962C8B-B14F-4D97-AF65-F5344CB8AC3E}">
        <p14:creationId xmlns:p14="http://schemas.microsoft.com/office/powerpoint/2010/main" val="1123783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shows how the policies interact. </a:t>
            </a:r>
          </a:p>
          <a:p>
            <a:endParaRPr lang="en-US" dirty="0"/>
          </a:p>
          <a:p>
            <a:r>
              <a:rPr lang="en-US" dirty="0"/>
              <a:t>MI and TOA Policies prohibits all forms of harassment, whether they meet the legal requirements of severe or pervasive and whether based on sex, some other protected characteristic, or simply the intent to harass. Other MI and TOA Policies prohibit other types of conduct that are not necessarily illegal. </a:t>
            </a:r>
          </a:p>
          <a:p>
            <a:endParaRPr lang="en-US" dirty="0"/>
          </a:p>
          <a:p>
            <a:r>
              <a:rPr lang="en-US" dirty="0"/>
              <a:t>To fit within the Title IX realm, conduct must meet the narrower definition of sexual harassment and also take place within the U.S. and within the Institute’s Education Program or Activity.  Even if conduct is prohibited under Title IX, it still may not require the full formal grievance policy. Don’t worry, we’ll give you tools for determining that later on in this training. </a:t>
            </a:r>
          </a:p>
        </p:txBody>
      </p:sp>
      <p:sp>
        <p:nvSpPr>
          <p:cNvPr id="4" name="Slide Number Placeholder 3"/>
          <p:cNvSpPr>
            <a:spLocks noGrp="1"/>
          </p:cNvSpPr>
          <p:nvPr>
            <p:ph type="sldNum" sz="quarter" idx="10"/>
          </p:nvPr>
        </p:nvSpPr>
        <p:spPr/>
        <p:txBody>
          <a:bodyPr/>
          <a:lstStyle/>
          <a:p>
            <a:fld id="{F74E5F15-43B0-42D7-9BC1-CDA6F600E173}" type="slidenum">
              <a:rPr lang="en-US" smtClean="0"/>
              <a:t>7</a:t>
            </a:fld>
            <a:endParaRPr lang="en-US"/>
          </a:p>
        </p:txBody>
      </p:sp>
    </p:spTree>
    <p:extLst>
      <p:ext uri="{BB962C8B-B14F-4D97-AF65-F5344CB8AC3E}">
        <p14:creationId xmlns:p14="http://schemas.microsoft.com/office/powerpoint/2010/main" val="1713431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SMR policy defines these types of prohibited acts, but it’s important to know that only some of these will trigger the full grievance process required by Title IX. We will focus this training on a few sub-sets of prohibited conduct and will highlight the differences between Title IX, other laws, and MI/TOA Policy. </a:t>
            </a:r>
          </a:p>
        </p:txBody>
      </p:sp>
      <p:sp>
        <p:nvSpPr>
          <p:cNvPr id="4" name="Slide Number Placeholder 3"/>
          <p:cNvSpPr>
            <a:spLocks noGrp="1"/>
          </p:cNvSpPr>
          <p:nvPr>
            <p:ph type="sldNum" sz="quarter" idx="10"/>
          </p:nvPr>
        </p:nvSpPr>
        <p:spPr/>
        <p:txBody>
          <a:bodyPr/>
          <a:lstStyle/>
          <a:p>
            <a:fld id="{F74E5F15-43B0-42D7-9BC1-CDA6F600E173}" type="slidenum">
              <a:rPr lang="en-US" smtClean="0"/>
              <a:t>8</a:t>
            </a:fld>
            <a:endParaRPr lang="en-US"/>
          </a:p>
        </p:txBody>
      </p:sp>
    </p:spTree>
    <p:extLst>
      <p:ext uri="{BB962C8B-B14F-4D97-AF65-F5344CB8AC3E}">
        <p14:creationId xmlns:p14="http://schemas.microsoft.com/office/powerpoint/2010/main" val="1477489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Quid Pro Quo by an employee (not a student) – Employee conditions the provision of an aid, benefit, or service of the institution on an individual’s participation in unwelcome sexual conduct</a:t>
            </a:r>
          </a:p>
          <a:p>
            <a:pPr marL="228600" indent="-228600">
              <a:buFont typeface="+mj-lt"/>
              <a:buAutoNum type="arabicPeriod"/>
            </a:pPr>
            <a:r>
              <a:rPr lang="en-US" dirty="0"/>
              <a:t>Unwelcome conduct of a sexual nature that is so severe and pervasive and objectively offensive (using a reasonable person standard) that it effectively denies a person equal educational access to the institution’s program or activity</a:t>
            </a:r>
          </a:p>
          <a:p>
            <a:pPr marL="685800" lvl="1" indent="-228600">
              <a:buFont typeface="Arial" panose="020B0604020202020204" pitchFamily="34" charset="0"/>
              <a:buChar char="•"/>
            </a:pPr>
            <a:r>
              <a:rPr lang="en-US" dirty="0"/>
              <a:t>Compare with other state or federal law: e.g. Title VII, which is broader</a:t>
            </a:r>
          </a:p>
          <a:p>
            <a:pPr marL="1143000" lvl="2" indent="-228600">
              <a:buFont typeface="Arial" panose="020B0604020202020204" pitchFamily="34" charset="0"/>
              <a:buChar char="•"/>
            </a:pPr>
            <a:r>
              <a:rPr lang="en-US" dirty="0"/>
              <a:t>Unwelcome conduct of a sexual nature that</a:t>
            </a:r>
          </a:p>
          <a:p>
            <a:pPr marL="1600200" lvl="3" indent="-228600">
              <a:buFont typeface="Arial" panose="020B0604020202020204" pitchFamily="34" charset="0"/>
              <a:buChar char="•"/>
            </a:pPr>
            <a:r>
              <a:rPr lang="en-US" dirty="0"/>
              <a:t>Explicitly or implicitly affects a term or condition of employment or participation</a:t>
            </a:r>
          </a:p>
          <a:p>
            <a:pPr marL="1600200" lvl="3" indent="-228600">
              <a:buFont typeface="Arial" panose="020B0604020202020204" pitchFamily="34" charset="0"/>
              <a:buChar char="•"/>
            </a:pPr>
            <a:r>
              <a:rPr lang="en-US" dirty="0"/>
              <a:t>Unreasonably interferes with a person’s performance</a:t>
            </a:r>
          </a:p>
          <a:p>
            <a:pPr marL="1600200" lvl="3" indent="-228600">
              <a:buFont typeface="Arial" panose="020B0604020202020204" pitchFamily="34" charset="0"/>
              <a:buChar char="•"/>
            </a:pPr>
            <a:r>
              <a:rPr lang="en-US" dirty="0"/>
              <a:t>Creates an intimidating, hostile, or offensive environment</a:t>
            </a:r>
          </a:p>
          <a:p>
            <a:pPr marL="1143000" lvl="2" indent="-228600">
              <a:buFont typeface="Arial" panose="020B0604020202020204" pitchFamily="34" charset="0"/>
              <a:buChar char="•"/>
            </a:pPr>
            <a:r>
              <a:rPr lang="en-US" dirty="0"/>
              <a:t>No need that a person be effectively denied equal access</a:t>
            </a:r>
          </a:p>
          <a:p>
            <a:pPr marL="1143000" lvl="2" indent="-228600">
              <a:buFont typeface="Arial" panose="020B0604020202020204" pitchFamily="34" charset="0"/>
              <a:buChar char="•"/>
            </a:pPr>
            <a:r>
              <a:rPr lang="en-US" dirty="0"/>
              <a:t>Can be severe OR persistent</a:t>
            </a:r>
          </a:p>
          <a:p>
            <a:pPr marL="685800" lvl="1" indent="-228600">
              <a:buFont typeface="+mj-lt"/>
              <a:buAutoNum type="arabicPeriod"/>
            </a:pPr>
            <a:endParaRPr lang="en-US" dirty="0"/>
          </a:p>
          <a:p>
            <a:pPr marL="228600" indent="-228600">
              <a:buFont typeface="+mj-lt"/>
              <a:buAutoNum type="arabicPeriod"/>
            </a:pPr>
            <a:r>
              <a:rPr lang="en-US" dirty="0"/>
              <a:t>Sexual Assault (which is specially defined to include Dating Violence, Domestic Violence, and Stalking as defined in VAWA amendments to </a:t>
            </a:r>
            <a:r>
              <a:rPr lang="en-US" dirty="0" err="1"/>
              <a:t>Clery</a:t>
            </a:r>
            <a:r>
              <a:rPr lang="en-US" dirty="0"/>
              <a:t>)</a:t>
            </a:r>
          </a:p>
          <a:p>
            <a:pPr marL="228600" indent="-228600">
              <a:buFont typeface="+mj-lt"/>
              <a:buAutoNum type="arabicPeriod"/>
            </a:pPr>
            <a:endParaRPr lang="en-US"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dirty="0"/>
              <a:t>**Note:  the “Sexual Harassment” must be on the basis of sex.  For example, stalking based upon obsession with another that is not on the basis of sex would not constitute Sexual Harassment.</a:t>
            </a:r>
          </a:p>
          <a:p>
            <a:pPr marL="0" indent="0">
              <a:buFont typeface="+mj-lt"/>
              <a:buNone/>
            </a:pPr>
            <a:endParaRPr lang="en-US"/>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t>Note</a:t>
            </a:r>
            <a:r>
              <a:rPr lang="en-US" sz="1200" dirty="0"/>
              <a:t>: Title IX has additional jurisdictional requirements we will discuss later</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9</a:t>
            </a:fld>
            <a:endParaRPr lang="en-US"/>
          </a:p>
        </p:txBody>
      </p:sp>
    </p:spTree>
    <p:extLst>
      <p:ext uri="{BB962C8B-B14F-4D97-AF65-F5344CB8AC3E}">
        <p14:creationId xmlns:p14="http://schemas.microsoft.com/office/powerpoint/2010/main" val="1311945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meet the definition of Sexual Harassment, unwelcome conduct must occur against a person within the United States and deny the person equal access to “education program or 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educational program or activity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Locations, events, or circumstances over which the institution has substantial control over both the respondent and the context in which the sexual harassment occurs</a:t>
            </a:r>
          </a:p>
          <a:p>
            <a:endParaRPr lang="en-US" dirty="0"/>
          </a:p>
          <a:p>
            <a:r>
              <a:rPr lang="en-US" dirty="0"/>
              <a:t>Includes any building owned or controlled by the institution or by an officially recognized student 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a location, event or circumstance over which the institution has “substantial control”?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Fact-specific inquiry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On campus buildings and property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Off campus events that are sponsored or organized by the school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Off campus residence halls that are leased by the school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School-sponsored field trips</a:t>
            </a:r>
          </a:p>
          <a:p>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10</a:t>
            </a:fld>
            <a:endParaRPr lang="en-US"/>
          </a:p>
        </p:txBody>
      </p:sp>
    </p:spTree>
    <p:extLst>
      <p:ext uri="{BB962C8B-B14F-4D97-AF65-F5344CB8AC3E}">
        <p14:creationId xmlns:p14="http://schemas.microsoft.com/office/powerpoint/2010/main" val="3123129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“Retaliation” means:</a:t>
            </a:r>
          </a:p>
          <a:p>
            <a:pPr marL="0" indent="0">
              <a:buNone/>
            </a:pPr>
            <a:endParaRPr lang="en-US" dirty="0"/>
          </a:p>
          <a:p>
            <a:r>
              <a:rPr lang="en-US" dirty="0"/>
              <a:t>Intimidation, threats, coercion, or discrimination, against any individual for the purpose of interfering with any right or privilege under Title IX or this Policy</a:t>
            </a:r>
          </a:p>
          <a:p>
            <a:pPr lvl="1"/>
            <a:endParaRPr lang="en-US" dirty="0"/>
          </a:p>
          <a:p>
            <a:pPr lvl="1"/>
            <a:r>
              <a:rPr lang="en-US" dirty="0"/>
              <a:t>Includes bringing allegations or charges for matters arising out of the same facts or circumstances as a complaint if the intent is to interfere</a:t>
            </a:r>
          </a:p>
          <a:p>
            <a:endParaRPr lang="en-US" dirty="0"/>
          </a:p>
          <a:p>
            <a:r>
              <a:rPr lang="en-US" dirty="0"/>
              <a:t>May be directed against a party, witness, or other participant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Examples: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Witness intimidation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Threatening immigration visa status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Not Retaliation: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Charging a student or employee with a policy violation for making a materially false statement in bad faith in a complaint, Formal Complaint, or during the Grievance Process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 person has not made a materially false statement just because the Hearing Officer maker finds for the other party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action that is protected by the First Amendment is not retaliation. </a:t>
            </a:r>
          </a:p>
          <a:p>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11</a:t>
            </a:fld>
            <a:endParaRPr lang="en-US"/>
          </a:p>
        </p:txBody>
      </p:sp>
    </p:spTree>
    <p:extLst>
      <p:ext uri="{BB962C8B-B14F-4D97-AF65-F5344CB8AC3E}">
        <p14:creationId xmlns:p14="http://schemas.microsoft.com/office/powerpoint/2010/main" val="2010583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66544" y="1122363"/>
            <a:ext cx="9144000" cy="2387600"/>
          </a:xfrm>
        </p:spPr>
        <p:txBody>
          <a:bodyPr anchor="b"/>
          <a:lstStyle>
            <a:lvl1pPr algn="ctr">
              <a:defRPr sz="6000">
                <a:solidFill>
                  <a:schemeClr val="bg2">
                    <a:lumMod val="25000"/>
                  </a:schemeClr>
                </a:solidFill>
              </a:defRPr>
            </a:lvl1pPr>
          </a:lstStyle>
          <a:p>
            <a:r>
              <a:rPr lang="en-US"/>
              <a:t>Click to edit Master title style</a:t>
            </a:r>
          </a:p>
        </p:txBody>
      </p:sp>
      <p:sp>
        <p:nvSpPr>
          <p:cNvPr id="3" name="Subtitle 2"/>
          <p:cNvSpPr>
            <a:spLocks noGrp="1"/>
          </p:cNvSpPr>
          <p:nvPr>
            <p:ph type="subTitle" idx="1"/>
          </p:nvPr>
        </p:nvSpPr>
        <p:spPr>
          <a:xfrm>
            <a:off x="2066544" y="4012590"/>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4" name="Picture 3"/>
          <p:cNvPicPr>
            <a:picLocks noChangeAspect="1"/>
          </p:cNvPicPr>
          <p:nvPr userDrawn="1"/>
        </p:nvPicPr>
        <p:blipFill>
          <a:blip r:embed="rId2"/>
          <a:srcRect/>
          <a:stretch>
            <a:fillRect/>
          </a:stretch>
        </p:blipFill>
        <p:spPr>
          <a:xfrm>
            <a:off x="0" y="157794"/>
            <a:ext cx="1610336" cy="1610336"/>
          </a:xfrm>
          <a:prstGeom prst="rect">
            <a:avLst/>
          </a:prstGeom>
        </p:spPr>
      </p:pic>
    </p:spTree>
    <p:extLst>
      <p:ext uri="{BB962C8B-B14F-4D97-AF65-F5344CB8AC3E}">
        <p14:creationId xmlns:p14="http://schemas.microsoft.com/office/powerpoint/2010/main" val="409731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50523" y="923544"/>
            <a:ext cx="560949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a:t>Click to edit Master title style</a:t>
            </a:r>
          </a:p>
        </p:txBody>
      </p:sp>
      <p:sp>
        <p:nvSpPr>
          <p:cNvPr id="6" name="Text Placeholder 3"/>
          <p:cNvSpPr>
            <a:spLocks noGrp="1"/>
          </p:cNvSpPr>
          <p:nvPr>
            <p:ph type="body" sz="half" idx="2"/>
          </p:nvPr>
        </p:nvSpPr>
        <p:spPr>
          <a:xfrm>
            <a:off x="1463040" y="923544"/>
            <a:ext cx="4079116"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382477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57697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3515" y="365125"/>
            <a:ext cx="2870285" cy="5811838"/>
          </a:xfrm>
        </p:spPr>
        <p:txBody>
          <a:bodyPr vert="eaVert"/>
          <a:lstStyle>
            <a:lvl1pPr>
              <a:defRPr>
                <a:solidFill>
                  <a:schemeClr val="bg2">
                    <a:lumMod val="25000"/>
                  </a:schemeClr>
                </a:solidFill>
              </a:defRPr>
            </a:lvl1pPr>
          </a:lstStyle>
          <a:p>
            <a:r>
              <a:rPr lang="en-US"/>
              <a:t>Click to edit Master title style</a:t>
            </a:r>
          </a:p>
        </p:txBody>
      </p:sp>
      <p:sp>
        <p:nvSpPr>
          <p:cNvPr id="3" name="Vertical Text Placeholder 2"/>
          <p:cNvSpPr>
            <a:spLocks noGrp="1"/>
          </p:cNvSpPr>
          <p:nvPr>
            <p:ph type="body" orient="vert" idx="1"/>
          </p:nvPr>
        </p:nvSpPr>
        <p:spPr>
          <a:xfrm>
            <a:off x="1463040" y="365125"/>
            <a:ext cx="6849208" cy="5811838"/>
          </a:xfrm>
        </p:spPr>
        <p:txBody>
          <a:bodyPr vert="eaVert"/>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680702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4" name="Rectangle 3"/>
          <p:cNvSpPr/>
          <p:nvPr/>
        </p:nvSpPr>
        <p:spPr>
          <a:xfrm>
            <a:off x="0" y="688976"/>
            <a:ext cx="12192000" cy="663575"/>
          </a:xfrm>
          <a:prstGeom prst="rect">
            <a:avLst/>
          </a:prstGeom>
          <a:solidFill>
            <a:srgbClr val="421C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1800">
              <a:solidFill>
                <a:prstClr val="white"/>
              </a:solidFill>
            </a:endParaRPr>
          </a:p>
        </p:txBody>
      </p:sp>
      <p:sp>
        <p:nvSpPr>
          <p:cNvPr id="8" name="Title Placeholder 1"/>
          <p:cNvSpPr>
            <a:spLocks noGrp="1"/>
          </p:cNvSpPr>
          <p:nvPr>
            <p:ph type="title"/>
          </p:nvPr>
        </p:nvSpPr>
        <p:spPr>
          <a:xfrm>
            <a:off x="304800" y="674881"/>
            <a:ext cx="11887200" cy="663575"/>
          </a:xfrm>
          <a:prstGeom prst="rect">
            <a:avLst/>
          </a:prstGeom>
          <a:noFill/>
          <a:ln w="9525">
            <a:noFill/>
            <a:miter lim="800000"/>
          </a:ln>
        </p:spPr>
        <p:txBody>
          <a:bodyPr>
            <a:noAutofit/>
          </a:bodyPr>
          <a:lstStyle>
            <a:lvl1pPr algn="l">
              <a:defRPr sz="4000" b="1" cap="all">
                <a:solidFill>
                  <a:srgbClr val="FFFFFF"/>
                </a:solidFill>
                <a:latin typeface="Arial Narrow"/>
              </a:defRPr>
            </a:lvl1pPr>
          </a:lstStyle>
          <a:p>
            <a:pPr lvl="0"/>
            <a:r>
              <a:rPr lang="en-US"/>
              <a:t>Click to edit Master title style</a:t>
            </a:r>
          </a:p>
        </p:txBody>
      </p:sp>
      <p:sp>
        <p:nvSpPr>
          <p:cNvPr id="13" name="Text Placeholder 2"/>
          <p:cNvSpPr>
            <a:spLocks noGrp="1"/>
          </p:cNvSpPr>
          <p:nvPr>
            <p:ph type="body" sz="half" idx="1"/>
          </p:nvPr>
        </p:nvSpPr>
        <p:spPr>
          <a:xfrm>
            <a:off x="469605" y="1850219"/>
            <a:ext cx="5384800" cy="4038600"/>
          </a:xfrm>
          <a:prstGeom prst="rect">
            <a:avLst/>
          </a:prstGeom>
        </p:spPr>
        <p:txBody>
          <a:bodyPr/>
          <a:lstStyle>
            <a:lvl2pPr>
              <a:defRPr>
                <a:solidFill>
                  <a:srgbClr val="2B142D"/>
                </a:solidFill>
              </a:defRPr>
            </a:lvl2pPr>
            <a:lvl3pPr>
              <a:defRPr>
                <a:solidFill>
                  <a:srgbClr val="2B142D"/>
                </a:solidFill>
              </a:defRPr>
            </a:lvl3pPr>
            <a:lvl4pPr>
              <a:defRPr>
                <a:solidFill>
                  <a:srgbClr val="2B142D"/>
                </a:solidFill>
              </a:defRPr>
            </a:lvl4pPr>
            <a:lvl5pPr>
              <a:defRPr>
                <a:solidFill>
                  <a:srgbClr val="2B142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lipArt Placeholder 3"/>
          <p:cNvSpPr>
            <a:spLocks noGrp="1"/>
          </p:cNvSpPr>
          <p:nvPr>
            <p:ph type="clipArt" sz="half" idx="2"/>
          </p:nvPr>
        </p:nvSpPr>
        <p:spPr>
          <a:xfrm>
            <a:off x="6217599" y="1840218"/>
            <a:ext cx="5384800" cy="4038600"/>
          </a:xfrm>
          <a:prstGeom prst="rect">
            <a:avLst/>
          </a:prstGeom>
        </p:spPr>
        <p:txBody>
          <a:bodyPr rtlCol="0">
            <a:normAutofit/>
          </a:bodyPr>
          <a:lstStyle/>
          <a:p>
            <a:pPr lvl="0"/>
            <a:r>
              <a:rPr lang="en-US" noProof="0"/>
              <a:t>Click icon to add clip art</a:t>
            </a:r>
          </a:p>
        </p:txBody>
      </p:sp>
      <p:pic>
        <p:nvPicPr>
          <p:cNvPr id="7" name="Picture 6"/>
          <p:cNvPicPr>
            <a:picLocks noChangeAspect="1"/>
          </p:cNvPicPr>
          <p:nvPr userDrawn="1"/>
        </p:nvPicPr>
        <p:blipFill>
          <a:blip r:embed="rId2"/>
          <a:srcRect/>
          <a:stretch>
            <a:fillRect/>
          </a:stretch>
        </p:blipFill>
        <p:spPr>
          <a:xfrm>
            <a:off x="10847094" y="84494"/>
            <a:ext cx="906632" cy="1015585"/>
          </a:xfrm>
          <a:prstGeom prst="rect">
            <a:avLst/>
          </a:prstGeom>
        </p:spPr>
      </p:pic>
    </p:spTree>
    <p:extLst>
      <p:ext uri="{BB962C8B-B14F-4D97-AF65-F5344CB8AC3E}">
        <p14:creationId xmlns:p14="http://schemas.microsoft.com/office/powerpoint/2010/main" val="1378286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440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Text and Clip Ar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69605" y="1850219"/>
            <a:ext cx="5384800" cy="4038600"/>
          </a:xfrm>
          <a:prstGeom prst="rect">
            <a:avLst/>
          </a:prstGeom>
        </p:spPr>
        <p:txBody>
          <a:bodyPr/>
          <a:lstStyle>
            <a:lvl1pPr>
              <a:defRPr>
                <a:solidFill>
                  <a:srgbClr val="421C5E"/>
                </a:solidFill>
              </a:defRPr>
            </a:lvl1pPr>
            <a:lvl2pPr>
              <a:defRPr>
                <a:solidFill>
                  <a:srgbClr val="2B142D"/>
                </a:solidFill>
              </a:defRPr>
            </a:lvl2pPr>
            <a:lvl3pPr>
              <a:defRPr>
                <a:solidFill>
                  <a:srgbClr val="2B142D"/>
                </a:solidFill>
              </a:defRPr>
            </a:lvl3pPr>
            <a:lvl4pPr>
              <a:defRPr>
                <a:solidFill>
                  <a:srgbClr val="2B142D"/>
                </a:solidFill>
              </a:defRPr>
            </a:lvl4pPr>
            <a:lvl5pPr>
              <a:defRPr>
                <a:solidFill>
                  <a:srgbClr val="2B142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217599" y="1840218"/>
            <a:ext cx="5384800" cy="4038600"/>
          </a:xfrm>
          <a:prstGeom prst="rect">
            <a:avLst/>
          </a:prstGeom>
        </p:spPr>
        <p:txBody>
          <a:bodyPr rtlCol="0">
            <a:normAutofit/>
          </a:bodyPr>
          <a:lstStyle>
            <a:lvl1pPr>
              <a:defRPr>
                <a:solidFill>
                  <a:srgbClr val="421C5E"/>
                </a:solidFill>
              </a:defRPr>
            </a:lvl1pPr>
          </a:lstStyle>
          <a:p>
            <a:pPr lvl="0"/>
            <a:r>
              <a:rPr lang="en-US" noProof="0"/>
              <a:t>Click icon to add clip art</a:t>
            </a:r>
          </a:p>
        </p:txBody>
      </p:sp>
      <p:sp>
        <p:nvSpPr>
          <p:cNvPr id="5" name="Rectangle 4"/>
          <p:cNvSpPr/>
          <p:nvPr/>
        </p:nvSpPr>
        <p:spPr>
          <a:xfrm>
            <a:off x="0" y="688976"/>
            <a:ext cx="12192000" cy="6635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1800">
              <a:solidFill>
                <a:prstClr val="white"/>
              </a:solidFill>
            </a:endParaRPr>
          </a:p>
        </p:txBody>
      </p:sp>
      <p:sp>
        <p:nvSpPr>
          <p:cNvPr id="7" name="Title Placeholder 1"/>
          <p:cNvSpPr>
            <a:spLocks noGrp="1"/>
          </p:cNvSpPr>
          <p:nvPr>
            <p:ph type="title"/>
          </p:nvPr>
        </p:nvSpPr>
        <p:spPr>
          <a:xfrm>
            <a:off x="334682" y="681499"/>
            <a:ext cx="11887200" cy="663575"/>
          </a:xfrm>
          <a:prstGeom prst="rect">
            <a:avLst/>
          </a:prstGeom>
          <a:noFill/>
          <a:ln w="9525">
            <a:noFill/>
            <a:miter lim="800000"/>
          </a:ln>
        </p:spPr>
        <p:txBody>
          <a:bodyPr>
            <a:noAutofit/>
          </a:bodyPr>
          <a:lstStyle>
            <a:lvl1pPr algn="l">
              <a:lnSpc>
                <a:spcPct val="90000"/>
              </a:lnSpc>
              <a:defRPr sz="4000" b="1" cap="all">
                <a:solidFill>
                  <a:srgbClr val="FFFFFF"/>
                </a:solidFill>
                <a:effectLst>
                  <a:outerShdw blurRad="38100" dist="25400" dir="13500000" algn="br" rotWithShape="0">
                    <a:prstClr val="black">
                      <a:alpha val="40000"/>
                    </a:prstClr>
                  </a:outerShdw>
                </a:effectLst>
                <a:latin typeface="Arial Narrow"/>
              </a:defRPr>
            </a:lvl1pPr>
          </a:lstStyle>
          <a:p>
            <a:pPr lvl="0"/>
            <a:r>
              <a:rPr lang="en-US"/>
              <a:t>Click to edit Master title style</a:t>
            </a:r>
          </a:p>
        </p:txBody>
      </p:sp>
      <p:pic>
        <p:nvPicPr>
          <p:cNvPr id="6" name="Picture 5"/>
          <p:cNvPicPr>
            <a:picLocks noChangeAspect="1"/>
          </p:cNvPicPr>
          <p:nvPr userDrawn="1"/>
        </p:nvPicPr>
        <p:blipFill>
          <a:blip r:embed="rId2"/>
          <a:srcRect/>
          <a:stretch>
            <a:fillRect/>
          </a:stretch>
        </p:blipFill>
        <p:spPr>
          <a:xfrm>
            <a:off x="10847094" y="84494"/>
            <a:ext cx="906632" cy="1015585"/>
          </a:xfrm>
          <a:prstGeom prst="rect">
            <a:avLst/>
          </a:prstGeom>
        </p:spPr>
      </p:pic>
    </p:spTree>
    <p:extLst>
      <p:ext uri="{BB962C8B-B14F-4D97-AF65-F5344CB8AC3E}">
        <p14:creationId xmlns:p14="http://schemas.microsoft.com/office/powerpoint/2010/main" val="2036718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Rectangle 1"/>
          <p:cNvSpPr/>
          <p:nvPr userDrawn="1"/>
        </p:nvSpPr>
        <p:spPr>
          <a:xfrm>
            <a:off x="10439572" y="0"/>
            <a:ext cx="1752428" cy="1300095"/>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a:xfrm>
            <a:off x="5137748" y="6560478"/>
            <a:ext cx="2844800" cy="297522"/>
          </a:xfrm>
          <a:prstGeom prst="rect">
            <a:avLst/>
          </a:prstGeom>
        </p:spPr>
        <p:txBody>
          <a:bodyPr/>
          <a:lstStyle/>
          <a:p>
            <a:fld id="{E53CAEE4-7284-4D53-83D7-4A4337E979E6}" type="slidenum">
              <a:rPr lang="en-US" smtClean="0"/>
              <a:t>‹#›</a:t>
            </a:fld>
            <a:endParaRPr lang="en-US"/>
          </a:p>
        </p:txBody>
      </p:sp>
      <p:sp>
        <p:nvSpPr>
          <p:cNvPr id="5" name="Title Placeholder 1"/>
          <p:cNvSpPr>
            <a:spLocks noGrp="1"/>
          </p:cNvSpPr>
          <p:nvPr>
            <p:ph type="title"/>
          </p:nvPr>
        </p:nvSpPr>
        <p:spPr>
          <a:xfrm>
            <a:off x="304800" y="674881"/>
            <a:ext cx="11887200" cy="663575"/>
          </a:xfrm>
          <a:prstGeom prst="rect">
            <a:avLst/>
          </a:prstGeom>
          <a:noFill/>
          <a:ln w="9525">
            <a:noFill/>
            <a:miter lim="800000"/>
          </a:ln>
        </p:spPr>
        <p:txBody>
          <a:bodyPr>
            <a:noAutofit/>
          </a:bodyPr>
          <a:lstStyle>
            <a:lvl1pPr algn="l">
              <a:defRPr sz="4400" b="1" cap="all">
                <a:solidFill>
                  <a:srgbClr val="421C5E"/>
                </a:solidFill>
                <a:latin typeface="Arial Narrow"/>
              </a:defRPr>
            </a:lvl1pPr>
          </a:lstStyle>
          <a:p>
            <a:pPr lvl="0"/>
            <a:r>
              <a:rPr lang="en-US"/>
              <a:t>Click to edit Master title style</a:t>
            </a:r>
          </a:p>
        </p:txBody>
      </p:sp>
      <p:sp>
        <p:nvSpPr>
          <p:cNvPr id="6" name="Text Placeholder 2"/>
          <p:cNvSpPr>
            <a:spLocks noGrp="1"/>
          </p:cNvSpPr>
          <p:nvPr>
            <p:ph idx="1"/>
          </p:nvPr>
        </p:nvSpPr>
        <p:spPr>
          <a:xfrm>
            <a:off x="609600" y="1600201"/>
            <a:ext cx="10972800" cy="4525963"/>
          </a:xfrm>
          <a:prstGeom prst="rect">
            <a:avLst/>
          </a:prstGeom>
          <a:noFill/>
          <a:ln w="9525">
            <a:noFill/>
            <a:miter lim="800000"/>
          </a:ln>
        </p:spPr>
        <p:txBody>
          <a:bodyPr/>
          <a:lstStyle>
            <a:lvl1pPr marL="0" indent="0">
              <a:spcBef>
                <a:spcPts val="1400"/>
              </a:spcBef>
              <a:spcAft>
                <a:spcPct val="0"/>
              </a:spcAft>
              <a:buNone/>
              <a:defRPr sz="3200" b="0" cap="none">
                <a:solidFill>
                  <a:srgbClr val="404040"/>
                </a:solidFill>
                <a:latin typeface="Arial Narrow"/>
                <a:cs typeface="Arial Narrow"/>
              </a:defRPr>
            </a:lvl1pPr>
            <a:lvl2pPr marL="801688" indent="-344488">
              <a:spcBef>
                <a:spcPts val="1400"/>
              </a:spcBef>
              <a:spcAft>
                <a:spcPct val="0"/>
              </a:spcAft>
              <a:buFont typeface="Wingdings" charset="2"/>
              <a:buChar char="§"/>
              <a:defRPr sz="2600" b="0">
                <a:solidFill>
                  <a:srgbClr val="2B142D"/>
                </a:solidFill>
                <a:latin typeface="Arial" pitchFamily="34" charset="0"/>
                <a:cs typeface="Arial" pitchFamily="34" charset="0"/>
              </a:defRPr>
            </a:lvl2pPr>
            <a:lvl3pPr>
              <a:spcBef>
                <a:spcPts val="1400"/>
              </a:spcBef>
              <a:spcAft>
                <a:spcPct val="0"/>
              </a:spcAft>
              <a:defRPr sz="2600" b="0">
                <a:solidFill>
                  <a:srgbClr val="2B142D"/>
                </a:solidFill>
                <a:latin typeface="Arial" pitchFamily="34" charset="0"/>
                <a:cs typeface="Arial" pitchFamily="34" charset="0"/>
              </a:defRPr>
            </a:lvl3pPr>
            <a:lvl4pPr>
              <a:spcBef>
                <a:spcPts val="1400"/>
              </a:spcBef>
              <a:spcAft>
                <a:spcPct val="0"/>
              </a:spcAft>
              <a:defRPr sz="2600" b="0">
                <a:solidFill>
                  <a:srgbClr val="2B142D"/>
                </a:solidFill>
                <a:latin typeface="Arial" pitchFamily="34" charset="0"/>
                <a:cs typeface="Arial" pitchFamily="34" charset="0"/>
              </a:defRPr>
            </a:lvl4pPr>
            <a:lvl5pPr>
              <a:spcBef>
                <a:spcPts val="1400"/>
              </a:spcBef>
              <a:spcAft>
                <a:spcPct val="0"/>
              </a:spcAft>
              <a:defRPr sz="2600" b="0">
                <a:solidFill>
                  <a:srgbClr val="2B142D"/>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4402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5137748" y="6560478"/>
            <a:ext cx="2844800" cy="297522"/>
          </a:xfrm>
          <a:prstGeom prst="rect">
            <a:avLst/>
          </a:prstGeom>
        </p:spPr>
        <p:txBody>
          <a:bodyPr/>
          <a:lstStyle/>
          <a:p>
            <a:fld id="{E53CAEE4-7284-4D53-83D7-4A4337E979E6}" type="slidenum">
              <a:rPr lang="en-US" smtClean="0"/>
              <a:t>‹#›</a:t>
            </a:fld>
            <a:endParaRPr lang="en-US"/>
          </a:p>
        </p:txBody>
      </p:sp>
      <p:sp>
        <p:nvSpPr>
          <p:cNvPr id="5" name="Title Placeholder 1"/>
          <p:cNvSpPr>
            <a:spLocks noGrp="1"/>
          </p:cNvSpPr>
          <p:nvPr>
            <p:ph type="title"/>
          </p:nvPr>
        </p:nvSpPr>
        <p:spPr>
          <a:xfrm>
            <a:off x="304800" y="674881"/>
            <a:ext cx="11887200" cy="663575"/>
          </a:xfrm>
          <a:prstGeom prst="rect">
            <a:avLst/>
          </a:prstGeom>
          <a:noFill/>
          <a:ln w="9525">
            <a:noFill/>
            <a:miter lim="800000"/>
          </a:ln>
        </p:spPr>
        <p:txBody>
          <a:bodyPr>
            <a:noAutofit/>
          </a:bodyPr>
          <a:lstStyle>
            <a:lvl1pPr algn="l">
              <a:defRPr sz="4400" b="1" cap="all">
                <a:solidFill>
                  <a:srgbClr val="421C5E"/>
                </a:solidFill>
                <a:latin typeface="Arial Narrow"/>
              </a:defRPr>
            </a:lvl1pPr>
          </a:lstStyle>
          <a:p>
            <a:pPr lvl="0"/>
            <a:endParaRPr lang="en-US"/>
          </a:p>
        </p:txBody>
      </p:sp>
      <p:sp>
        <p:nvSpPr>
          <p:cNvPr id="6" name="Text Placeholder 2"/>
          <p:cNvSpPr>
            <a:spLocks noGrp="1"/>
          </p:cNvSpPr>
          <p:nvPr>
            <p:ph idx="1"/>
          </p:nvPr>
        </p:nvSpPr>
        <p:spPr>
          <a:xfrm>
            <a:off x="609600" y="1600201"/>
            <a:ext cx="10972800" cy="4525963"/>
          </a:xfrm>
          <a:prstGeom prst="rect">
            <a:avLst/>
          </a:prstGeom>
          <a:noFill/>
          <a:ln w="9525">
            <a:noFill/>
            <a:miter lim="800000"/>
          </a:ln>
        </p:spPr>
        <p:txBody>
          <a:bodyPr/>
          <a:lstStyle>
            <a:lvl1pPr marL="0" indent="0">
              <a:spcBef>
                <a:spcPts val="1400"/>
              </a:spcBef>
              <a:spcAft>
                <a:spcPct val="0"/>
              </a:spcAft>
              <a:buNone/>
              <a:defRPr sz="3200" b="0" cap="none">
                <a:solidFill>
                  <a:srgbClr val="404040"/>
                </a:solidFill>
                <a:latin typeface="Arial Narrow"/>
                <a:cs typeface="Arial Narrow"/>
              </a:defRPr>
            </a:lvl1pPr>
            <a:lvl2pPr marL="801688" indent="-344488">
              <a:spcBef>
                <a:spcPts val="1400"/>
              </a:spcBef>
              <a:spcAft>
                <a:spcPct val="0"/>
              </a:spcAft>
              <a:buFont typeface="Wingdings" charset="2"/>
              <a:buChar char="§"/>
              <a:defRPr sz="2600" b="0">
                <a:solidFill>
                  <a:srgbClr val="2B142D"/>
                </a:solidFill>
                <a:latin typeface="Arial" pitchFamily="34" charset="0"/>
                <a:cs typeface="Arial" pitchFamily="34" charset="0"/>
              </a:defRPr>
            </a:lvl2pPr>
            <a:lvl3pPr>
              <a:spcBef>
                <a:spcPts val="1400"/>
              </a:spcBef>
              <a:spcAft>
                <a:spcPct val="0"/>
              </a:spcAft>
              <a:defRPr sz="2600" b="0">
                <a:solidFill>
                  <a:srgbClr val="2B142D"/>
                </a:solidFill>
                <a:latin typeface="Arial" pitchFamily="34" charset="0"/>
                <a:cs typeface="Arial" pitchFamily="34" charset="0"/>
              </a:defRPr>
            </a:lvl3pPr>
            <a:lvl4pPr>
              <a:spcBef>
                <a:spcPts val="1400"/>
              </a:spcBef>
              <a:spcAft>
                <a:spcPct val="0"/>
              </a:spcAft>
              <a:defRPr sz="2600" b="0">
                <a:solidFill>
                  <a:srgbClr val="2B142D"/>
                </a:solidFill>
                <a:latin typeface="Arial" pitchFamily="34" charset="0"/>
                <a:cs typeface="Arial" pitchFamily="34" charset="0"/>
              </a:defRPr>
            </a:lvl4pPr>
            <a:lvl5pPr>
              <a:spcBef>
                <a:spcPts val="1400"/>
              </a:spcBef>
              <a:spcAft>
                <a:spcPct val="0"/>
              </a:spcAft>
              <a:defRPr sz="2600" b="0">
                <a:solidFill>
                  <a:srgbClr val="2B142D"/>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458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
          <a:srcRect/>
          <a:stretch>
            <a:fillRect/>
          </a:stretch>
        </p:blipFill>
        <p:spPr>
          <a:xfrm>
            <a:off x="28510" y="222488"/>
            <a:ext cx="1317548" cy="1317548"/>
          </a:xfrm>
          <a:prstGeom prst="rect">
            <a:avLst/>
          </a:prstGeom>
        </p:spPr>
      </p:pic>
    </p:spTree>
    <p:extLst>
      <p:ext uri="{BB962C8B-B14F-4D97-AF65-F5344CB8AC3E}">
        <p14:creationId xmlns:p14="http://schemas.microsoft.com/office/powerpoint/2010/main" val="224526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686" y="237045"/>
            <a:ext cx="11033004" cy="1186019"/>
          </a:xfrm>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a:xfrm>
            <a:off x="696686" y="1479944"/>
            <a:ext cx="11033004"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2062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6544" y="237744"/>
            <a:ext cx="9645650" cy="1684841"/>
          </a:xfrm>
        </p:spPr>
        <p:txBody>
          <a:bodyPr anchor="ctr" anchorCtr="0">
            <a:normAutofit/>
          </a:bodyPr>
          <a:lstStyle>
            <a:lvl1pPr algn="ctr">
              <a:defRPr sz="4000" b="1">
                <a:solidFill>
                  <a:schemeClr val="bg2">
                    <a:lumMod val="25000"/>
                  </a:schemeClr>
                </a:solidFill>
              </a:defRPr>
            </a:lvl1pPr>
          </a:lstStyle>
          <a:p>
            <a:r>
              <a:rPr lang="en-US"/>
              <a:t>Click to edit Master title style</a:t>
            </a:r>
          </a:p>
        </p:txBody>
      </p:sp>
      <p:sp>
        <p:nvSpPr>
          <p:cNvPr id="3" name="Text Placeholder 2"/>
          <p:cNvSpPr>
            <a:spLocks noGrp="1"/>
          </p:cNvSpPr>
          <p:nvPr>
            <p:ph type="body" idx="1"/>
          </p:nvPr>
        </p:nvSpPr>
        <p:spPr>
          <a:xfrm>
            <a:off x="2066544" y="4914900"/>
            <a:ext cx="9646920" cy="1174750"/>
          </a:xfrm>
        </p:spPr>
        <p:txBody>
          <a:bodyPr>
            <a:normAutofit/>
          </a:bodyPr>
          <a:lstStyle>
            <a:lvl1pPr marL="0" indent="0" algn="ctr">
              <a:buNone/>
              <a:defRPr sz="2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p:cNvPicPr>
            <a:picLocks noChangeAspect="1"/>
          </p:cNvPicPr>
          <p:nvPr userDrawn="1"/>
        </p:nvPicPr>
        <p:blipFill>
          <a:blip r:embed="rId2"/>
          <a:srcRect/>
          <a:stretch>
            <a:fillRect/>
          </a:stretch>
        </p:blipFill>
        <p:spPr>
          <a:xfrm>
            <a:off x="8147977" y="6645499"/>
            <a:ext cx="3668774" cy="128945"/>
          </a:xfrm>
          <a:prstGeom prst="rect">
            <a:avLst/>
          </a:prstGeom>
        </p:spPr>
      </p:pic>
      <p:pic>
        <p:nvPicPr>
          <p:cNvPr id="7" name="Picture 6"/>
          <p:cNvPicPr>
            <a:picLocks noChangeAspect="1"/>
          </p:cNvPicPr>
          <p:nvPr userDrawn="1"/>
        </p:nvPicPr>
        <p:blipFill>
          <a:blip r:embed="rId3"/>
          <a:srcRect/>
          <a:stretch>
            <a:fillRect/>
          </a:stretch>
        </p:blipFill>
        <p:spPr>
          <a:xfrm>
            <a:off x="0" y="157794"/>
            <a:ext cx="1610336" cy="1610336"/>
          </a:xfrm>
          <a:prstGeom prst="rect">
            <a:avLst/>
          </a:prstGeom>
        </p:spPr>
      </p:pic>
    </p:spTree>
    <p:extLst>
      <p:ext uri="{BB962C8B-B14F-4D97-AF65-F5344CB8AC3E}">
        <p14:creationId xmlns:p14="http://schemas.microsoft.com/office/powerpoint/2010/main" val="146630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1845" y="237045"/>
            <a:ext cx="10268712" cy="1186019"/>
          </a:xfrm>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sz="half" idx="1"/>
          </p:nvPr>
        </p:nvSpPr>
        <p:spPr>
          <a:xfrm>
            <a:off x="1461846" y="1572768"/>
            <a:ext cx="49387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29397" y="1573706"/>
            <a:ext cx="510116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418278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39" y="237744"/>
            <a:ext cx="10268712" cy="1325563"/>
          </a:xfrm>
        </p:spPr>
        <p:txBody>
          <a:bodyPr/>
          <a:lstStyle>
            <a:lvl1pPr>
              <a:defRPr>
                <a:solidFill>
                  <a:schemeClr val="bg2">
                    <a:lumMod val="25000"/>
                  </a:schemeClr>
                </a:solidFill>
              </a:defRPr>
            </a:lvl1pPr>
          </a:lstStyle>
          <a:p>
            <a:r>
              <a:rPr lang="en-US"/>
              <a:t>Click to edit Master title style</a:t>
            </a:r>
          </a:p>
        </p:txBody>
      </p:sp>
      <p:sp>
        <p:nvSpPr>
          <p:cNvPr id="3" name="Text Placeholder 2"/>
          <p:cNvSpPr>
            <a:spLocks noGrp="1"/>
          </p:cNvSpPr>
          <p:nvPr>
            <p:ph type="body" idx="1"/>
          </p:nvPr>
        </p:nvSpPr>
        <p:spPr>
          <a:xfrm>
            <a:off x="1463040" y="1698619"/>
            <a:ext cx="4882004"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63040" y="2522531"/>
            <a:ext cx="4882004"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34469" y="1698619"/>
            <a:ext cx="5183188"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34469" y="2522531"/>
            <a:ext cx="5183188"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26361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a:t>Click to edit Master title style</a:t>
            </a:r>
          </a:p>
        </p:txBody>
      </p:sp>
      <p:pic>
        <p:nvPicPr>
          <p:cNvPr id="6" name="Picture 5"/>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682796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94915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a:xfrm>
            <a:off x="5012618" y="926125"/>
            <a:ext cx="6719133" cy="4677019"/>
          </a:xfrm>
        </p:spPr>
        <p:txBody>
          <a:bodyPr/>
          <a:lstStyle>
            <a:lvl1pPr>
              <a:defRPr sz="3200">
                <a:solidFill>
                  <a:schemeClr val="bg2">
                    <a:lumMod val="25000"/>
                  </a:schemeClr>
                </a:solidFill>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3040" y="926125"/>
            <a:ext cx="3382840"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7" name="Picture 6"/>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08063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9"/>
          <a:srcRect/>
          <a:stretch>
            <a:fillRect/>
          </a:stretch>
        </p:blipFill>
        <p:spPr>
          <a:xfrm>
            <a:off x="1524" y="1"/>
            <a:ext cx="12188952" cy="6857999"/>
          </a:xfrm>
          <a:prstGeom prst="rect">
            <a:avLst/>
          </a:prstGeom>
        </p:spPr>
      </p:pic>
      <p:sp>
        <p:nvSpPr>
          <p:cNvPr id="2" name="Title Placeholder 1"/>
          <p:cNvSpPr>
            <a:spLocks noGrp="1"/>
          </p:cNvSpPr>
          <p:nvPr>
            <p:ph type="title"/>
          </p:nvPr>
        </p:nvSpPr>
        <p:spPr>
          <a:xfrm>
            <a:off x="1461846" y="237045"/>
            <a:ext cx="10267844" cy="1186019"/>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1461846" y="1479944"/>
            <a:ext cx="1026784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0"/>
          <a:srcRect/>
          <a:stretch>
            <a:fillRect/>
          </a:stretch>
        </p:blipFill>
        <p:spPr>
          <a:xfrm rot="10800000">
            <a:off x="3047" y="4919729"/>
            <a:ext cx="12188952" cy="1955345"/>
          </a:xfrm>
          <a:prstGeom prst="rect">
            <a:avLst/>
          </a:prstGeom>
          <a:effectLst>
            <a:glow rad="38100">
              <a:schemeClr val="accent4">
                <a:lumMod val="20000"/>
                <a:lumOff val="80000"/>
                <a:alpha val="13000"/>
              </a:schemeClr>
            </a:glow>
            <a:softEdge rad="0"/>
          </a:effectLst>
        </p:spPr>
      </p:pic>
      <p:sp>
        <p:nvSpPr>
          <p:cNvPr id="10" name="TextBox 9"/>
          <p:cNvSpPr txBox="1"/>
          <p:nvPr userDrawn="1"/>
        </p:nvSpPr>
        <p:spPr>
          <a:xfrm>
            <a:off x="211494" y="6495181"/>
            <a:ext cx="2438400" cy="276999"/>
          </a:xfrm>
          <a:prstGeom prst="rect">
            <a:avLst/>
          </a:prstGeom>
          <a:noFill/>
          <a:ln>
            <a:noFill/>
          </a:ln>
        </p:spPr>
        <p:txBody>
          <a:bodyPr wrap="square">
            <a:spAutoFit/>
          </a:bodyPr>
          <a:lstStyle/>
          <a:p>
            <a:pPr algn="l" eaLnBrk="0" fontAlgn="base" hangingPunct="0">
              <a:spcBef>
                <a:spcPct val="0"/>
              </a:spcBef>
              <a:spcAft>
                <a:spcPct val="0"/>
              </a:spcAft>
              <a:defRPr/>
            </a:pPr>
            <a:r>
              <a:rPr lang="en-US" sz="1200" b="1">
                <a:solidFill>
                  <a:schemeClr val="bg1"/>
                </a:solidFill>
                <a:latin typeface="Helvetica" panose="020B0604020202030204" pitchFamily="34" charset="0"/>
              </a:rPr>
              <a:t>fisherphillips.com</a:t>
            </a:r>
          </a:p>
        </p:txBody>
      </p:sp>
    </p:spTree>
    <p:extLst>
      <p:ext uri="{BB962C8B-B14F-4D97-AF65-F5344CB8AC3E}">
        <p14:creationId xmlns:p14="http://schemas.microsoft.com/office/powerpoint/2010/main" val="3400886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000" kern="1200">
          <a:solidFill>
            <a:schemeClr val="bg2">
              <a:lumMod val="25000"/>
            </a:schemeClr>
          </a:solidFill>
          <a:latin typeface="Helvetica" panose="020B0604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Helvetica" panose="020B0604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Helvetica" panose="020B0604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Helvetica" panose="020B0604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2CFA0-4DBB-4B91-974B-144110552667}"/>
              </a:ext>
            </a:extLst>
          </p:cNvPr>
          <p:cNvSpPr>
            <a:spLocks noGrp="1"/>
          </p:cNvSpPr>
          <p:nvPr>
            <p:ph type="ctrTitle"/>
          </p:nvPr>
        </p:nvSpPr>
        <p:spPr/>
        <p:txBody>
          <a:bodyPr>
            <a:normAutofit fontScale="90000"/>
          </a:bodyPr>
          <a:lstStyle/>
          <a:p>
            <a:r>
              <a:rPr lang="en-US" dirty="0"/>
              <a:t>Introduction to the Sexual Misconduct Response Policy </a:t>
            </a:r>
          </a:p>
        </p:txBody>
      </p:sp>
      <p:sp>
        <p:nvSpPr>
          <p:cNvPr id="3" name="Subtitle 2">
            <a:extLst>
              <a:ext uri="{FF2B5EF4-FFF2-40B4-BE49-F238E27FC236}">
                <a16:creationId xmlns:a16="http://schemas.microsoft.com/office/drawing/2014/main" id="{4C0E56EC-A2F7-49C2-8E58-5EDC63007788}"/>
              </a:ext>
            </a:extLst>
          </p:cNvPr>
          <p:cNvSpPr>
            <a:spLocks noGrp="1"/>
          </p:cNvSpPr>
          <p:nvPr>
            <p:ph type="subTitle" idx="1"/>
          </p:nvPr>
        </p:nvSpPr>
        <p:spPr/>
        <p:txBody>
          <a:bodyPr>
            <a:normAutofit/>
          </a:bodyPr>
          <a:lstStyle/>
          <a:p>
            <a:endParaRPr lang="en-US" dirty="0"/>
          </a:p>
          <a:p>
            <a:r>
              <a:rPr lang="en-US" i="1" dirty="0"/>
              <a:t>Rina Grassotti</a:t>
            </a:r>
          </a:p>
          <a:p>
            <a:r>
              <a:rPr lang="en-US" i="1" dirty="0"/>
              <a:t>Michael Holt</a:t>
            </a:r>
          </a:p>
        </p:txBody>
      </p:sp>
    </p:spTree>
    <p:extLst>
      <p:ext uri="{BB962C8B-B14F-4D97-AF65-F5344CB8AC3E}">
        <p14:creationId xmlns:p14="http://schemas.microsoft.com/office/powerpoint/2010/main" val="678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B081B-A8DF-472E-93F1-2E9BE19CDFFB}"/>
              </a:ext>
            </a:extLst>
          </p:cNvPr>
          <p:cNvSpPr>
            <a:spLocks noGrp="1"/>
          </p:cNvSpPr>
          <p:nvPr>
            <p:ph type="title"/>
          </p:nvPr>
        </p:nvSpPr>
        <p:spPr/>
        <p:txBody>
          <a:bodyPr/>
          <a:lstStyle/>
          <a:p>
            <a:r>
              <a:rPr lang="en-US" dirty="0"/>
              <a:t>Educational Program or Activity</a:t>
            </a:r>
          </a:p>
        </p:txBody>
      </p:sp>
      <p:sp>
        <p:nvSpPr>
          <p:cNvPr id="3" name="Content Placeholder 2">
            <a:extLst>
              <a:ext uri="{FF2B5EF4-FFF2-40B4-BE49-F238E27FC236}">
                <a16:creationId xmlns:a16="http://schemas.microsoft.com/office/drawing/2014/main" id="{78296059-4121-4F07-A15E-3A9D5F1498ED}"/>
              </a:ext>
            </a:extLst>
          </p:cNvPr>
          <p:cNvSpPr>
            <a:spLocks noGrp="1"/>
          </p:cNvSpPr>
          <p:nvPr>
            <p:ph idx="1"/>
          </p:nvPr>
        </p:nvSpPr>
        <p:spPr/>
        <p:txBody>
          <a:bodyPr/>
          <a:lstStyle/>
          <a:p>
            <a:r>
              <a:rPr lang="en-US" dirty="0"/>
              <a:t>Locations, events, or circumstances over which the institution has substantial control over both the respondent and the context in which the sexual harassment occurs</a:t>
            </a:r>
          </a:p>
          <a:p>
            <a:endParaRPr lang="en-US" dirty="0"/>
          </a:p>
          <a:p>
            <a:r>
              <a:rPr lang="en-US" dirty="0"/>
              <a:t>Includes any building owned or controlled by the institution or by an officially recognized student organization</a:t>
            </a:r>
          </a:p>
          <a:p>
            <a:endParaRPr lang="en-US" dirty="0"/>
          </a:p>
        </p:txBody>
      </p:sp>
    </p:spTree>
    <p:extLst>
      <p:ext uri="{BB962C8B-B14F-4D97-AF65-F5344CB8AC3E}">
        <p14:creationId xmlns:p14="http://schemas.microsoft.com/office/powerpoint/2010/main" val="973174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A5551-C630-4B27-BAD5-C3A3B5E9BFB5}"/>
              </a:ext>
            </a:extLst>
          </p:cNvPr>
          <p:cNvSpPr>
            <a:spLocks noGrp="1"/>
          </p:cNvSpPr>
          <p:nvPr>
            <p:ph type="title"/>
          </p:nvPr>
        </p:nvSpPr>
        <p:spPr/>
        <p:txBody>
          <a:bodyPr/>
          <a:lstStyle/>
          <a:p>
            <a:r>
              <a:rPr lang="en-US" dirty="0"/>
              <a:t>Retaliation Defined &amp; Prohibited</a:t>
            </a:r>
          </a:p>
        </p:txBody>
      </p:sp>
      <p:sp>
        <p:nvSpPr>
          <p:cNvPr id="3" name="Content Placeholder 2">
            <a:extLst>
              <a:ext uri="{FF2B5EF4-FFF2-40B4-BE49-F238E27FC236}">
                <a16:creationId xmlns:a16="http://schemas.microsoft.com/office/drawing/2014/main" id="{3CDD9B7A-10FA-4837-86E1-E2041D63351B}"/>
              </a:ext>
            </a:extLst>
          </p:cNvPr>
          <p:cNvSpPr>
            <a:spLocks noGrp="1"/>
          </p:cNvSpPr>
          <p:nvPr>
            <p:ph idx="1"/>
          </p:nvPr>
        </p:nvSpPr>
        <p:spPr/>
        <p:txBody>
          <a:bodyPr>
            <a:normAutofit lnSpcReduction="10000"/>
          </a:bodyPr>
          <a:lstStyle/>
          <a:p>
            <a:pPr marL="0" indent="0">
              <a:buNone/>
            </a:pPr>
            <a:r>
              <a:rPr lang="en-US" dirty="0"/>
              <a:t>“Retaliation” means:</a:t>
            </a:r>
          </a:p>
          <a:p>
            <a:pPr marL="0" indent="0">
              <a:buNone/>
            </a:pPr>
            <a:endParaRPr lang="en-US" dirty="0"/>
          </a:p>
          <a:p>
            <a:r>
              <a:rPr lang="en-US" dirty="0"/>
              <a:t>Intimidation, threats, coercion, or discrimination, against any individual for the purpose of interfering with any right or privilege under Title IX or this Policy</a:t>
            </a:r>
          </a:p>
          <a:p>
            <a:pPr lvl="1"/>
            <a:endParaRPr lang="en-US" dirty="0"/>
          </a:p>
          <a:p>
            <a:pPr lvl="1"/>
            <a:r>
              <a:rPr lang="en-US" dirty="0"/>
              <a:t>Includes bringing allegations or charges for matters arising out of the same facts or circumstances as a complaint if the intent is to interfere</a:t>
            </a:r>
          </a:p>
          <a:p>
            <a:endParaRPr lang="en-US" dirty="0"/>
          </a:p>
          <a:p>
            <a:r>
              <a:rPr lang="en-US" dirty="0"/>
              <a:t>May be directed against a party, witness, or other participant</a:t>
            </a:r>
          </a:p>
        </p:txBody>
      </p:sp>
    </p:spTree>
    <p:extLst>
      <p:ext uri="{BB962C8B-B14F-4D97-AF65-F5344CB8AC3E}">
        <p14:creationId xmlns:p14="http://schemas.microsoft.com/office/powerpoint/2010/main" val="612133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F110E-5E80-4E64-B95A-CC425281FEB5}"/>
              </a:ext>
            </a:extLst>
          </p:cNvPr>
          <p:cNvSpPr>
            <a:spLocks noGrp="1"/>
          </p:cNvSpPr>
          <p:nvPr>
            <p:ph type="title"/>
          </p:nvPr>
        </p:nvSpPr>
        <p:spPr/>
        <p:txBody>
          <a:bodyPr/>
          <a:lstStyle/>
          <a:p>
            <a:r>
              <a:rPr lang="en-US" dirty="0"/>
              <a:t>Prohibited Conduct Under the SMR Policy</a:t>
            </a:r>
          </a:p>
        </p:txBody>
      </p:sp>
      <p:sp>
        <p:nvSpPr>
          <p:cNvPr id="3" name="Content Placeholder 2">
            <a:extLst>
              <a:ext uri="{FF2B5EF4-FFF2-40B4-BE49-F238E27FC236}">
                <a16:creationId xmlns:a16="http://schemas.microsoft.com/office/drawing/2014/main" id="{04FA6B02-ADD1-4475-86FF-C6B8444A2F65}"/>
              </a:ext>
            </a:extLst>
          </p:cNvPr>
          <p:cNvSpPr>
            <a:spLocks noGrp="1"/>
          </p:cNvSpPr>
          <p:nvPr>
            <p:ph idx="1"/>
          </p:nvPr>
        </p:nvSpPr>
        <p:spPr/>
        <p:txBody>
          <a:bodyPr>
            <a:normAutofit/>
          </a:bodyPr>
          <a:lstStyle/>
          <a:p>
            <a:pPr lvl="1"/>
            <a:r>
              <a:rPr lang="en-US" dirty="0"/>
              <a:t>Assault with Intent to Commit Rape</a:t>
            </a:r>
          </a:p>
          <a:p>
            <a:pPr lvl="1"/>
            <a:r>
              <a:rPr lang="en-US" dirty="0"/>
              <a:t>Child Abuse</a:t>
            </a:r>
          </a:p>
          <a:p>
            <a:pPr lvl="1"/>
            <a:r>
              <a:rPr lang="en-US" dirty="0"/>
              <a:t>Dating Violence</a:t>
            </a:r>
          </a:p>
          <a:p>
            <a:pPr lvl="1"/>
            <a:r>
              <a:rPr lang="en-US" dirty="0"/>
              <a:t>Domestic Violence</a:t>
            </a:r>
          </a:p>
          <a:p>
            <a:pPr lvl="1"/>
            <a:r>
              <a:rPr lang="en-US" dirty="0"/>
              <a:t>Retaliation</a:t>
            </a:r>
          </a:p>
          <a:p>
            <a:pPr lvl="1"/>
            <a:r>
              <a:rPr lang="en-US" dirty="0"/>
              <a:t>Sex Discrimination</a:t>
            </a:r>
          </a:p>
          <a:p>
            <a:pPr lvl="1"/>
            <a:r>
              <a:rPr lang="en-US" dirty="0"/>
              <a:t>Sexual Assault</a:t>
            </a:r>
          </a:p>
          <a:p>
            <a:pPr lvl="1"/>
            <a:r>
              <a:rPr lang="en-US" dirty="0"/>
              <a:t>Sexual Battery</a:t>
            </a:r>
          </a:p>
          <a:p>
            <a:pPr lvl="1"/>
            <a:r>
              <a:rPr lang="en-US" dirty="0"/>
              <a:t>Sexual Exploitation</a:t>
            </a:r>
          </a:p>
          <a:p>
            <a:pPr lvl="1"/>
            <a:r>
              <a:rPr lang="en-US" dirty="0"/>
              <a:t>Sexual Harassment</a:t>
            </a:r>
          </a:p>
          <a:p>
            <a:pPr lvl="1"/>
            <a:r>
              <a:rPr lang="en-US" dirty="0"/>
              <a:t>Stalking</a:t>
            </a:r>
          </a:p>
          <a:p>
            <a:endParaRPr lang="en-US" dirty="0"/>
          </a:p>
          <a:p>
            <a:endParaRPr lang="en-US" dirty="0"/>
          </a:p>
          <a:p>
            <a:pPr marL="514350" indent="-514350">
              <a:buAutoNum type="alphaUcPeriod"/>
            </a:pPr>
            <a:endParaRPr lang="en-US" dirty="0"/>
          </a:p>
        </p:txBody>
      </p:sp>
    </p:spTree>
    <p:extLst>
      <p:ext uri="{BB962C8B-B14F-4D97-AF65-F5344CB8AC3E}">
        <p14:creationId xmlns:p14="http://schemas.microsoft.com/office/powerpoint/2010/main" val="3439646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4FA22-0F47-4094-9445-71EAE745AF17}"/>
              </a:ext>
            </a:extLst>
          </p:cNvPr>
          <p:cNvSpPr>
            <a:spLocks noGrp="1"/>
          </p:cNvSpPr>
          <p:nvPr>
            <p:ph type="title"/>
          </p:nvPr>
        </p:nvSpPr>
        <p:spPr/>
        <p:txBody>
          <a:bodyPr/>
          <a:lstStyle/>
          <a:p>
            <a:r>
              <a:rPr lang="en-US" dirty="0"/>
              <a:t>Other Defined Terms</a:t>
            </a:r>
          </a:p>
        </p:txBody>
      </p:sp>
      <p:sp>
        <p:nvSpPr>
          <p:cNvPr id="3" name="Content Placeholder 2">
            <a:extLst>
              <a:ext uri="{FF2B5EF4-FFF2-40B4-BE49-F238E27FC236}">
                <a16:creationId xmlns:a16="http://schemas.microsoft.com/office/drawing/2014/main" id="{B1AF82B9-2DF6-4D0B-AC4F-16887F38A595}"/>
              </a:ext>
            </a:extLst>
          </p:cNvPr>
          <p:cNvSpPr>
            <a:spLocks noGrp="1"/>
          </p:cNvSpPr>
          <p:nvPr>
            <p:ph idx="1"/>
          </p:nvPr>
        </p:nvSpPr>
        <p:spPr/>
        <p:txBody>
          <a:bodyPr numCol="2">
            <a:normAutofit/>
          </a:bodyPr>
          <a:lstStyle/>
          <a:p>
            <a:r>
              <a:rPr lang="en-US" dirty="0"/>
              <a:t>Actual Knowledge</a:t>
            </a:r>
          </a:p>
          <a:p>
            <a:r>
              <a:rPr lang="en-US" dirty="0"/>
              <a:t>Affirmative Consent</a:t>
            </a:r>
          </a:p>
          <a:p>
            <a:r>
              <a:rPr lang="en-US" dirty="0"/>
              <a:t>Coercion</a:t>
            </a:r>
          </a:p>
          <a:p>
            <a:r>
              <a:rPr lang="en-US" dirty="0"/>
              <a:t>Complainant</a:t>
            </a:r>
          </a:p>
          <a:p>
            <a:r>
              <a:rPr lang="en-US" dirty="0"/>
              <a:t>Formal Complaint</a:t>
            </a:r>
          </a:p>
          <a:p>
            <a:r>
              <a:rPr lang="en-US" dirty="0"/>
              <a:t>Grievance Process</a:t>
            </a:r>
          </a:p>
          <a:p>
            <a:r>
              <a:rPr lang="en-US" dirty="0"/>
              <a:t>Incapacity</a:t>
            </a:r>
          </a:p>
          <a:p>
            <a:r>
              <a:rPr lang="en-US" dirty="0"/>
              <a:t>Official With Authority</a:t>
            </a:r>
          </a:p>
          <a:p>
            <a:r>
              <a:rPr lang="en-US" dirty="0"/>
              <a:t>Party or Parties</a:t>
            </a:r>
          </a:p>
          <a:p>
            <a:r>
              <a:rPr lang="en-US" dirty="0"/>
              <a:t>Prohibited Conduct</a:t>
            </a:r>
          </a:p>
          <a:p>
            <a:r>
              <a:rPr lang="en-US" dirty="0"/>
              <a:t>Remedies</a:t>
            </a:r>
          </a:p>
          <a:p>
            <a:r>
              <a:rPr lang="en-US" dirty="0"/>
              <a:t>Respondent</a:t>
            </a:r>
          </a:p>
          <a:p>
            <a:r>
              <a:rPr lang="en-US" dirty="0"/>
              <a:t>Supportive Measures</a:t>
            </a:r>
          </a:p>
          <a:p>
            <a:endParaRPr lang="en-US" dirty="0"/>
          </a:p>
        </p:txBody>
      </p:sp>
    </p:spTree>
    <p:extLst>
      <p:ext uri="{BB962C8B-B14F-4D97-AF65-F5344CB8AC3E}">
        <p14:creationId xmlns:p14="http://schemas.microsoft.com/office/powerpoint/2010/main" val="1510175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3E3DE-E46D-4747-A33F-19DDDD87F7F1}"/>
              </a:ext>
            </a:extLst>
          </p:cNvPr>
          <p:cNvSpPr>
            <a:spLocks noGrp="1"/>
          </p:cNvSpPr>
          <p:nvPr>
            <p:ph type="title"/>
          </p:nvPr>
        </p:nvSpPr>
        <p:spPr/>
        <p:txBody>
          <a:bodyPr>
            <a:normAutofit/>
          </a:bodyPr>
          <a:lstStyle/>
          <a:p>
            <a:r>
              <a:rPr lang="en-US" dirty="0"/>
              <a:t>Other Defined Terms</a:t>
            </a:r>
          </a:p>
        </p:txBody>
      </p:sp>
      <p:sp>
        <p:nvSpPr>
          <p:cNvPr id="3" name="Content Placeholder 2">
            <a:extLst>
              <a:ext uri="{FF2B5EF4-FFF2-40B4-BE49-F238E27FC236}">
                <a16:creationId xmlns:a16="http://schemas.microsoft.com/office/drawing/2014/main" id="{C6751E3C-9259-4BE6-841D-D33A39D53444}"/>
              </a:ext>
            </a:extLst>
          </p:cNvPr>
          <p:cNvSpPr>
            <a:spLocks noGrp="1"/>
          </p:cNvSpPr>
          <p:nvPr>
            <p:ph idx="1"/>
          </p:nvPr>
        </p:nvSpPr>
        <p:spPr/>
        <p:txBody>
          <a:bodyPr/>
          <a:lstStyle/>
          <a:p>
            <a:pPr marL="0" indent="0">
              <a:buNone/>
            </a:pPr>
            <a:r>
              <a:rPr lang="en-US" b="1" dirty="0"/>
              <a:t>Complainant</a:t>
            </a:r>
            <a:r>
              <a:rPr lang="en-US" dirty="0"/>
              <a:t> = an alleged victim of Prohibited Conduct</a:t>
            </a:r>
          </a:p>
          <a:p>
            <a:endParaRPr lang="en-US" dirty="0"/>
          </a:p>
          <a:p>
            <a:pPr marL="0" indent="0">
              <a:buNone/>
            </a:pPr>
            <a:r>
              <a:rPr lang="en-US" b="1" dirty="0"/>
              <a:t>Respondent</a:t>
            </a:r>
            <a:r>
              <a:rPr lang="en-US" dirty="0"/>
              <a:t> = an alleged perpetrator of Prohibited Conduct</a:t>
            </a:r>
          </a:p>
          <a:p>
            <a:endParaRPr lang="en-US" dirty="0"/>
          </a:p>
          <a:p>
            <a:pPr marL="0" indent="0">
              <a:buNone/>
            </a:pPr>
            <a:r>
              <a:rPr lang="en-US" b="1" dirty="0"/>
              <a:t>Grievance Process </a:t>
            </a:r>
            <a:r>
              <a:rPr lang="en-US" dirty="0"/>
              <a:t>= the process used to investigate and decide Formal Complaints</a:t>
            </a:r>
          </a:p>
        </p:txBody>
      </p:sp>
    </p:spTree>
    <p:extLst>
      <p:ext uri="{BB962C8B-B14F-4D97-AF65-F5344CB8AC3E}">
        <p14:creationId xmlns:p14="http://schemas.microsoft.com/office/powerpoint/2010/main" val="4281818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7DD9-AFBB-4EB2-AFAC-B618E45D52B7}"/>
              </a:ext>
            </a:extLst>
          </p:cNvPr>
          <p:cNvSpPr>
            <a:spLocks noGrp="1"/>
          </p:cNvSpPr>
          <p:nvPr>
            <p:ph type="title"/>
          </p:nvPr>
        </p:nvSpPr>
        <p:spPr/>
        <p:txBody>
          <a:bodyPr>
            <a:normAutofit/>
          </a:bodyPr>
          <a:lstStyle/>
          <a:p>
            <a:r>
              <a:rPr lang="en-US" dirty="0"/>
              <a:t>Other Defined Terms</a:t>
            </a:r>
          </a:p>
        </p:txBody>
      </p:sp>
      <p:sp>
        <p:nvSpPr>
          <p:cNvPr id="3" name="Content Placeholder 2">
            <a:extLst>
              <a:ext uri="{FF2B5EF4-FFF2-40B4-BE49-F238E27FC236}">
                <a16:creationId xmlns:a16="http://schemas.microsoft.com/office/drawing/2014/main" id="{549A8A65-6ED6-4F27-9F10-3AB6A5414FED}"/>
              </a:ext>
            </a:extLst>
          </p:cNvPr>
          <p:cNvSpPr>
            <a:spLocks noGrp="1"/>
          </p:cNvSpPr>
          <p:nvPr>
            <p:ph idx="1"/>
          </p:nvPr>
        </p:nvSpPr>
        <p:spPr/>
        <p:txBody>
          <a:bodyPr>
            <a:normAutofit fontScale="92500" lnSpcReduction="10000"/>
          </a:bodyPr>
          <a:lstStyle/>
          <a:p>
            <a:pPr marL="0" indent="0">
              <a:buNone/>
            </a:pPr>
            <a:r>
              <a:rPr lang="en-US" b="1" dirty="0"/>
              <a:t>Affirmative Consent</a:t>
            </a:r>
            <a:r>
              <a:rPr lang="en-US" dirty="0"/>
              <a:t> = </a:t>
            </a:r>
          </a:p>
          <a:p>
            <a:pPr>
              <a:spcBef>
                <a:spcPts val="2400"/>
              </a:spcBef>
            </a:pPr>
            <a:r>
              <a:rPr lang="en-US" dirty="0"/>
              <a:t>Words or actions </a:t>
            </a:r>
          </a:p>
          <a:p>
            <a:pPr>
              <a:spcBef>
                <a:spcPts val="2400"/>
              </a:spcBef>
            </a:pPr>
            <a:r>
              <a:rPr lang="en-US" dirty="0"/>
              <a:t>Clearly indicating willingness to engage in specific a sexual activity</a:t>
            </a:r>
          </a:p>
          <a:p>
            <a:pPr>
              <a:spcBef>
                <a:spcPts val="2400"/>
              </a:spcBef>
            </a:pPr>
            <a:r>
              <a:rPr lang="en-US" dirty="0"/>
              <a:t>Given by all parties; each party is responsible for obtaining it</a:t>
            </a:r>
          </a:p>
          <a:p>
            <a:pPr>
              <a:spcBef>
                <a:spcPts val="2400"/>
              </a:spcBef>
            </a:pPr>
            <a:r>
              <a:rPr lang="en-US" dirty="0"/>
              <a:t>Exists from beginning to end; may be withdrawn at any time</a:t>
            </a:r>
          </a:p>
          <a:p>
            <a:pPr>
              <a:spcBef>
                <a:spcPts val="2400"/>
              </a:spcBef>
            </a:pPr>
            <a:r>
              <a:rPr lang="en-US" dirty="0"/>
              <a:t>Knowing, conscious, and voluntary</a:t>
            </a:r>
          </a:p>
          <a:p>
            <a:pPr lvl="1">
              <a:spcBef>
                <a:spcPts val="600"/>
              </a:spcBef>
            </a:pPr>
            <a:r>
              <a:rPr lang="en-US" dirty="0"/>
              <a:t>Incapacity </a:t>
            </a:r>
          </a:p>
          <a:p>
            <a:pPr lvl="1">
              <a:spcBef>
                <a:spcPts val="600"/>
              </a:spcBef>
            </a:pPr>
            <a:r>
              <a:rPr lang="en-US" dirty="0"/>
              <a:t>Coercion</a:t>
            </a:r>
          </a:p>
        </p:txBody>
      </p:sp>
    </p:spTree>
    <p:extLst>
      <p:ext uri="{BB962C8B-B14F-4D97-AF65-F5344CB8AC3E}">
        <p14:creationId xmlns:p14="http://schemas.microsoft.com/office/powerpoint/2010/main" val="2097114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93576-48D0-4ED5-B38D-EAF29FB6B24F}"/>
              </a:ext>
            </a:extLst>
          </p:cNvPr>
          <p:cNvSpPr>
            <a:spLocks noGrp="1"/>
          </p:cNvSpPr>
          <p:nvPr>
            <p:ph type="title"/>
          </p:nvPr>
        </p:nvSpPr>
        <p:spPr/>
        <p:txBody>
          <a:bodyPr>
            <a:normAutofit/>
          </a:bodyPr>
          <a:lstStyle/>
          <a:p>
            <a:r>
              <a:rPr lang="en-US" dirty="0"/>
              <a:t>Other Defined Terms</a:t>
            </a:r>
          </a:p>
        </p:txBody>
      </p:sp>
      <p:sp>
        <p:nvSpPr>
          <p:cNvPr id="3" name="Content Placeholder 2">
            <a:extLst>
              <a:ext uri="{FF2B5EF4-FFF2-40B4-BE49-F238E27FC236}">
                <a16:creationId xmlns:a16="http://schemas.microsoft.com/office/drawing/2014/main" id="{630E0F1C-54DC-4ED5-B79E-2A0BC72F3682}"/>
              </a:ext>
            </a:extLst>
          </p:cNvPr>
          <p:cNvSpPr>
            <a:spLocks noGrp="1"/>
          </p:cNvSpPr>
          <p:nvPr>
            <p:ph idx="1"/>
          </p:nvPr>
        </p:nvSpPr>
        <p:spPr/>
        <p:txBody>
          <a:bodyPr>
            <a:normAutofit fontScale="92500" lnSpcReduction="10000"/>
          </a:bodyPr>
          <a:lstStyle/>
          <a:p>
            <a:pPr marL="0" indent="0">
              <a:buNone/>
            </a:pPr>
            <a:r>
              <a:rPr lang="en-US" b="1" dirty="0"/>
              <a:t>Officials With Authority </a:t>
            </a:r>
            <a:r>
              <a:rPr lang="en-US" dirty="0"/>
              <a:t>= </a:t>
            </a:r>
          </a:p>
          <a:p>
            <a:r>
              <a:rPr lang="en-US" dirty="0"/>
              <a:t>People with authority to institute corrective measures</a:t>
            </a:r>
          </a:p>
          <a:p>
            <a:r>
              <a:rPr lang="en-US" dirty="0"/>
              <a:t>Title IX Coordinator and the other individuals identified in the SMR Policy</a:t>
            </a:r>
          </a:p>
          <a:p>
            <a:r>
              <a:rPr lang="en-US" dirty="0"/>
              <a:t>Must immediately report alleged incidents to the Title IX Coordinator</a:t>
            </a:r>
          </a:p>
          <a:p>
            <a:endParaRPr lang="en-US" dirty="0"/>
          </a:p>
          <a:p>
            <a:pPr marL="0" indent="0">
              <a:buNone/>
            </a:pPr>
            <a:r>
              <a:rPr lang="en-US" b="1" dirty="0"/>
              <a:t>Actual Knowledge </a:t>
            </a:r>
            <a:r>
              <a:rPr lang="en-US" dirty="0"/>
              <a:t>=</a:t>
            </a:r>
          </a:p>
          <a:p>
            <a:r>
              <a:rPr lang="en-US" dirty="0"/>
              <a:t>Institution is deemed to know of an alleged violation when notice is given to the Title IX Coordinator or an Official With Authority </a:t>
            </a:r>
          </a:p>
        </p:txBody>
      </p:sp>
    </p:spTree>
    <p:extLst>
      <p:ext uri="{BB962C8B-B14F-4D97-AF65-F5344CB8AC3E}">
        <p14:creationId xmlns:p14="http://schemas.microsoft.com/office/powerpoint/2010/main" val="2770553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6682F-504C-4C82-8201-E9608F50843D}"/>
              </a:ext>
            </a:extLst>
          </p:cNvPr>
          <p:cNvSpPr>
            <a:spLocks noGrp="1"/>
          </p:cNvSpPr>
          <p:nvPr>
            <p:ph type="title"/>
          </p:nvPr>
        </p:nvSpPr>
        <p:spPr/>
        <p:txBody>
          <a:bodyPr/>
          <a:lstStyle/>
          <a:p>
            <a:r>
              <a:rPr lang="en-US" dirty="0"/>
              <a:t>Other Defined Terms</a:t>
            </a:r>
          </a:p>
        </p:txBody>
      </p:sp>
      <p:sp>
        <p:nvSpPr>
          <p:cNvPr id="3" name="Content Placeholder 2">
            <a:extLst>
              <a:ext uri="{FF2B5EF4-FFF2-40B4-BE49-F238E27FC236}">
                <a16:creationId xmlns:a16="http://schemas.microsoft.com/office/drawing/2014/main" id="{38BB336E-6A07-4320-89FD-E7FAD352427C}"/>
              </a:ext>
            </a:extLst>
          </p:cNvPr>
          <p:cNvSpPr>
            <a:spLocks noGrp="1"/>
          </p:cNvSpPr>
          <p:nvPr>
            <p:ph idx="1"/>
          </p:nvPr>
        </p:nvSpPr>
        <p:spPr/>
        <p:txBody>
          <a:bodyPr>
            <a:normAutofit fontScale="92500" lnSpcReduction="20000"/>
          </a:bodyPr>
          <a:lstStyle/>
          <a:p>
            <a:pPr marL="0" indent="0">
              <a:buNone/>
            </a:pPr>
            <a:r>
              <a:rPr lang="en-US" b="1" dirty="0"/>
              <a:t>Formal Complaint </a:t>
            </a:r>
            <a:r>
              <a:rPr lang="en-US" dirty="0"/>
              <a:t>= </a:t>
            </a:r>
          </a:p>
          <a:p>
            <a:r>
              <a:rPr lang="en-US" dirty="0"/>
              <a:t>Document or electronic submission</a:t>
            </a:r>
          </a:p>
          <a:p>
            <a:endParaRPr lang="en-US" dirty="0"/>
          </a:p>
          <a:p>
            <a:r>
              <a:rPr lang="en-US" dirty="0"/>
              <a:t>Filed by a Complainant or signed by the Title IX Coordinator</a:t>
            </a:r>
          </a:p>
          <a:p>
            <a:endParaRPr lang="en-US" dirty="0"/>
          </a:p>
          <a:p>
            <a:r>
              <a:rPr lang="en-US" dirty="0"/>
              <a:t>Alleging Sexual Harassment against a Respondent </a:t>
            </a:r>
          </a:p>
          <a:p>
            <a:endParaRPr lang="en-US" dirty="0"/>
          </a:p>
          <a:p>
            <a:r>
              <a:rPr lang="en-US" dirty="0"/>
              <a:t>Requesting an investigation </a:t>
            </a:r>
          </a:p>
          <a:p>
            <a:endParaRPr lang="en-US" dirty="0"/>
          </a:p>
          <a:p>
            <a:r>
              <a:rPr lang="en-US" dirty="0"/>
              <a:t>May be filed with the Title IX Coordinator in person, by mail, or by email using the contact information in the </a:t>
            </a:r>
            <a:r>
              <a:rPr lang="en-US" dirty="0" err="1"/>
              <a:t>SMR</a:t>
            </a:r>
            <a:r>
              <a:rPr lang="en-US" dirty="0"/>
              <a:t> Policy</a:t>
            </a:r>
          </a:p>
        </p:txBody>
      </p:sp>
    </p:spTree>
    <p:extLst>
      <p:ext uri="{BB962C8B-B14F-4D97-AF65-F5344CB8AC3E}">
        <p14:creationId xmlns:p14="http://schemas.microsoft.com/office/powerpoint/2010/main" val="3864422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AF536-6284-47A4-8D04-DC3B2DDF141D}"/>
              </a:ext>
            </a:extLst>
          </p:cNvPr>
          <p:cNvSpPr>
            <a:spLocks noGrp="1"/>
          </p:cNvSpPr>
          <p:nvPr>
            <p:ph type="title"/>
          </p:nvPr>
        </p:nvSpPr>
        <p:spPr/>
        <p:txBody>
          <a:bodyPr>
            <a:normAutofit/>
          </a:bodyPr>
          <a:lstStyle/>
          <a:p>
            <a:r>
              <a:rPr lang="en-US" dirty="0"/>
              <a:t>Other Defined Terms</a:t>
            </a:r>
          </a:p>
        </p:txBody>
      </p:sp>
      <p:sp>
        <p:nvSpPr>
          <p:cNvPr id="3" name="Content Placeholder 2">
            <a:extLst>
              <a:ext uri="{FF2B5EF4-FFF2-40B4-BE49-F238E27FC236}">
                <a16:creationId xmlns:a16="http://schemas.microsoft.com/office/drawing/2014/main" id="{014E5534-EF61-416E-B202-C3FCFCF83A24}"/>
              </a:ext>
            </a:extLst>
          </p:cNvPr>
          <p:cNvSpPr>
            <a:spLocks noGrp="1"/>
          </p:cNvSpPr>
          <p:nvPr>
            <p:ph sz="half" idx="1"/>
          </p:nvPr>
        </p:nvSpPr>
        <p:spPr/>
        <p:txBody>
          <a:bodyPr>
            <a:normAutofit fontScale="40000" lnSpcReduction="20000"/>
          </a:bodyPr>
          <a:lstStyle/>
          <a:p>
            <a:pPr marL="0" indent="0">
              <a:buNone/>
            </a:pPr>
            <a:r>
              <a:rPr lang="en-US" sz="6000" b="1" dirty="0"/>
              <a:t>Supportive Measures</a:t>
            </a:r>
            <a:r>
              <a:rPr lang="en-US" sz="6000" dirty="0"/>
              <a:t> =</a:t>
            </a:r>
            <a:endParaRPr lang="en-US" sz="6000" b="1" dirty="0"/>
          </a:p>
          <a:p>
            <a:pPr marL="0" indent="0">
              <a:buNone/>
            </a:pPr>
            <a:endParaRPr lang="en-US" sz="6000" dirty="0"/>
          </a:p>
          <a:p>
            <a:pPr marL="0" indent="0">
              <a:buNone/>
            </a:pPr>
            <a:r>
              <a:rPr lang="en-US" sz="6000" dirty="0"/>
              <a:t>Non-disciplinary, non-punitive individualized services offered without fee or charge to the Complainant or the Respondent before or after a Formal Complaint is filed and whether or not the Complainant chooses to report the incident to campus security or local law enforcement </a:t>
            </a:r>
          </a:p>
        </p:txBody>
      </p:sp>
      <p:sp>
        <p:nvSpPr>
          <p:cNvPr id="4" name="Content Placeholder 3">
            <a:extLst>
              <a:ext uri="{FF2B5EF4-FFF2-40B4-BE49-F238E27FC236}">
                <a16:creationId xmlns:a16="http://schemas.microsoft.com/office/drawing/2014/main" id="{D5EE18D6-90FA-434C-9AA8-D60FA72FF0F9}"/>
              </a:ext>
            </a:extLst>
          </p:cNvPr>
          <p:cNvSpPr>
            <a:spLocks noGrp="1"/>
          </p:cNvSpPr>
          <p:nvPr>
            <p:ph sz="half" idx="2"/>
          </p:nvPr>
        </p:nvSpPr>
        <p:spPr/>
        <p:txBody>
          <a:bodyPr>
            <a:normAutofit fontScale="40000" lnSpcReduction="20000"/>
          </a:bodyPr>
          <a:lstStyle/>
          <a:p>
            <a:pPr marL="0" indent="0">
              <a:buNone/>
            </a:pPr>
            <a:r>
              <a:rPr lang="en-US" sz="6000" u="sng" dirty="0"/>
              <a:t>Examples:</a:t>
            </a:r>
          </a:p>
          <a:p>
            <a:r>
              <a:rPr lang="en-US" sz="6000" dirty="0"/>
              <a:t>Counseling</a:t>
            </a:r>
          </a:p>
          <a:p>
            <a:r>
              <a:rPr lang="en-US" sz="6000" dirty="0"/>
              <a:t>Extensions of deadlines</a:t>
            </a:r>
          </a:p>
          <a:p>
            <a:r>
              <a:rPr lang="en-US" sz="6000" dirty="0"/>
              <a:t>Modified work or class schedules</a:t>
            </a:r>
          </a:p>
          <a:p>
            <a:r>
              <a:rPr lang="en-US" sz="6000" dirty="0"/>
              <a:t>Campus escort services</a:t>
            </a:r>
          </a:p>
          <a:p>
            <a:r>
              <a:rPr lang="en-US" sz="6000" dirty="0"/>
              <a:t>Transportation options</a:t>
            </a:r>
          </a:p>
          <a:p>
            <a:r>
              <a:rPr lang="en-US" sz="6000" dirty="0"/>
              <a:t>Mutual no-contact orders</a:t>
            </a:r>
          </a:p>
          <a:p>
            <a:r>
              <a:rPr lang="en-US" sz="6000" dirty="0"/>
              <a:t>Changes in work or housing locations</a:t>
            </a:r>
          </a:p>
          <a:p>
            <a:r>
              <a:rPr lang="en-US" sz="6000" dirty="0"/>
              <a:t>Leaves of absence</a:t>
            </a:r>
          </a:p>
          <a:p>
            <a:r>
              <a:rPr lang="en-US" sz="6000" dirty="0"/>
              <a:t>Increased security and monitoring</a:t>
            </a:r>
            <a:endParaRPr lang="en-US" dirty="0"/>
          </a:p>
        </p:txBody>
      </p:sp>
    </p:spTree>
    <p:extLst>
      <p:ext uri="{BB962C8B-B14F-4D97-AF65-F5344CB8AC3E}">
        <p14:creationId xmlns:p14="http://schemas.microsoft.com/office/powerpoint/2010/main" val="1097662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AF536-6284-47A4-8D04-DC3B2DDF141D}"/>
              </a:ext>
            </a:extLst>
          </p:cNvPr>
          <p:cNvSpPr>
            <a:spLocks noGrp="1"/>
          </p:cNvSpPr>
          <p:nvPr>
            <p:ph type="title"/>
          </p:nvPr>
        </p:nvSpPr>
        <p:spPr/>
        <p:txBody>
          <a:bodyPr>
            <a:normAutofit/>
          </a:bodyPr>
          <a:lstStyle/>
          <a:p>
            <a:r>
              <a:rPr lang="en-US" dirty="0"/>
              <a:t>Other Defined Terms</a:t>
            </a:r>
          </a:p>
        </p:txBody>
      </p:sp>
      <p:sp>
        <p:nvSpPr>
          <p:cNvPr id="3" name="Content Placeholder 2">
            <a:extLst>
              <a:ext uri="{FF2B5EF4-FFF2-40B4-BE49-F238E27FC236}">
                <a16:creationId xmlns:a16="http://schemas.microsoft.com/office/drawing/2014/main" id="{014E5534-EF61-416E-B202-C3FCFCF83A24}"/>
              </a:ext>
            </a:extLst>
          </p:cNvPr>
          <p:cNvSpPr>
            <a:spLocks noGrp="1"/>
          </p:cNvSpPr>
          <p:nvPr>
            <p:ph idx="1"/>
          </p:nvPr>
        </p:nvSpPr>
        <p:spPr/>
        <p:txBody>
          <a:bodyPr>
            <a:normAutofit fontScale="47500" lnSpcReduction="20000"/>
          </a:bodyPr>
          <a:lstStyle/>
          <a:p>
            <a:pPr marL="0" indent="0">
              <a:buNone/>
            </a:pPr>
            <a:r>
              <a:rPr lang="en-US" sz="6000" b="1" dirty="0"/>
              <a:t>Remedies</a:t>
            </a:r>
            <a:r>
              <a:rPr lang="en-US" sz="6000" dirty="0"/>
              <a:t> =</a:t>
            </a:r>
            <a:endParaRPr lang="en-US" sz="6000" b="1" dirty="0"/>
          </a:p>
          <a:p>
            <a:r>
              <a:rPr lang="en-US" sz="6000" dirty="0"/>
              <a:t>Any measure designed to restore or preserve equal access to the Institute’s education program or activity</a:t>
            </a:r>
          </a:p>
          <a:p>
            <a:endParaRPr lang="en-US" sz="6000" dirty="0"/>
          </a:p>
          <a:p>
            <a:r>
              <a:rPr lang="en-US" sz="6000" dirty="0"/>
              <a:t>May include disciplinary sanctions or Supportive Measures, and may be punitive in nature</a:t>
            </a:r>
          </a:p>
          <a:p>
            <a:endParaRPr lang="en-US" sz="6000" dirty="0"/>
          </a:p>
          <a:p>
            <a:r>
              <a:rPr lang="en-US" sz="6000" dirty="0"/>
              <a:t>Except for Supportive Measures, no remedies will be imposed against an Respondent unless there is a determination of responsibility under the Grievance Process</a:t>
            </a:r>
            <a:endParaRPr lang="en-US" dirty="0"/>
          </a:p>
        </p:txBody>
      </p:sp>
    </p:spTree>
    <p:extLst>
      <p:ext uri="{BB962C8B-B14F-4D97-AF65-F5344CB8AC3E}">
        <p14:creationId xmlns:p14="http://schemas.microsoft.com/office/powerpoint/2010/main" val="11767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2B953-377E-4B6B-9A48-A65596A2DC1B}"/>
              </a:ext>
            </a:extLst>
          </p:cNvPr>
          <p:cNvSpPr>
            <a:spLocks noGrp="1"/>
          </p:cNvSpPr>
          <p:nvPr>
            <p:ph type="title"/>
          </p:nvPr>
        </p:nvSpPr>
        <p:spPr/>
        <p:txBody>
          <a:bodyPr/>
          <a:lstStyle/>
          <a:p>
            <a:r>
              <a:rPr lang="en-US" dirty="0"/>
              <a:t>Learning Outcomes</a:t>
            </a:r>
          </a:p>
        </p:txBody>
      </p:sp>
      <p:sp>
        <p:nvSpPr>
          <p:cNvPr id="3" name="Content Placeholder 2">
            <a:extLst>
              <a:ext uri="{FF2B5EF4-FFF2-40B4-BE49-F238E27FC236}">
                <a16:creationId xmlns:a16="http://schemas.microsoft.com/office/drawing/2014/main" id="{6A9C5A54-EEBF-4967-BDB0-D20BD47C5A17}"/>
              </a:ext>
            </a:extLst>
          </p:cNvPr>
          <p:cNvSpPr>
            <a:spLocks noGrp="1"/>
          </p:cNvSpPr>
          <p:nvPr>
            <p:ph idx="1"/>
          </p:nvPr>
        </p:nvSpPr>
        <p:spPr/>
        <p:txBody>
          <a:bodyPr>
            <a:normAutofit/>
          </a:bodyPr>
          <a:lstStyle/>
          <a:p>
            <a:r>
              <a:rPr lang="en-US" dirty="0"/>
              <a:t>Be familiar with:</a:t>
            </a:r>
          </a:p>
          <a:p>
            <a:pPr marL="914400" lvl="1" indent="-457200">
              <a:buFont typeface="+mj-lt"/>
              <a:buAutoNum type="arabicPeriod"/>
            </a:pPr>
            <a:r>
              <a:rPr lang="en-US" dirty="0"/>
              <a:t>Title IX</a:t>
            </a:r>
          </a:p>
          <a:p>
            <a:pPr marL="914400" lvl="1" indent="-457200">
              <a:buFont typeface="+mj-lt"/>
              <a:buAutoNum type="arabicPeriod"/>
            </a:pPr>
            <a:r>
              <a:rPr lang="en-US" dirty="0"/>
              <a:t>The definitions of key terms under the </a:t>
            </a:r>
            <a:r>
              <a:rPr lang="en-US" dirty="0" err="1"/>
              <a:t>SMR</a:t>
            </a:r>
            <a:r>
              <a:rPr lang="en-US" dirty="0"/>
              <a:t> Policy</a:t>
            </a:r>
          </a:p>
          <a:p>
            <a:pPr marL="914400" lvl="1" indent="-457200">
              <a:buFont typeface="+mj-lt"/>
              <a:buAutoNum type="arabicPeriod"/>
            </a:pPr>
            <a:endParaRPr lang="en-US" dirty="0"/>
          </a:p>
          <a:p>
            <a:r>
              <a:rPr lang="en-US" dirty="0"/>
              <a:t>Understand:</a:t>
            </a:r>
          </a:p>
          <a:p>
            <a:pPr marL="914400" lvl="1" indent="-457200">
              <a:buFont typeface="+mj-lt"/>
              <a:buAutoNum type="arabicPeriod"/>
            </a:pPr>
            <a:r>
              <a:rPr lang="en-US" dirty="0"/>
              <a:t>The general organization of the </a:t>
            </a:r>
            <a:r>
              <a:rPr lang="en-US" dirty="0" err="1"/>
              <a:t>SMR</a:t>
            </a:r>
            <a:r>
              <a:rPr lang="en-US" dirty="0"/>
              <a:t> Policy</a:t>
            </a:r>
          </a:p>
          <a:p>
            <a:pPr marL="914400" lvl="1" indent="-457200">
              <a:buFont typeface="+mj-lt"/>
              <a:buAutoNum type="arabicPeriod"/>
            </a:pPr>
            <a:r>
              <a:rPr lang="en-US" dirty="0"/>
              <a:t>The scope of the Sexual Misconduct Response Policy</a:t>
            </a:r>
          </a:p>
          <a:p>
            <a:pPr marL="914400" lvl="1" indent="-457200">
              <a:buFont typeface="+mj-lt"/>
              <a:buAutoNum type="arabicPeriod"/>
            </a:pPr>
            <a:r>
              <a:rPr lang="en-US" dirty="0"/>
              <a:t>The relationship between the </a:t>
            </a:r>
            <a:r>
              <a:rPr lang="en-US" dirty="0" err="1"/>
              <a:t>SMR</a:t>
            </a:r>
            <a:r>
              <a:rPr lang="en-US" dirty="0"/>
              <a:t> Policy and other laws and policies</a:t>
            </a:r>
          </a:p>
          <a:p>
            <a:endParaRPr lang="en-US" baseline="0" dirty="0"/>
          </a:p>
          <a:p>
            <a:endParaRPr lang="en-US" dirty="0"/>
          </a:p>
        </p:txBody>
      </p:sp>
    </p:spTree>
    <p:extLst>
      <p:ext uri="{BB962C8B-B14F-4D97-AF65-F5344CB8AC3E}">
        <p14:creationId xmlns:p14="http://schemas.microsoft.com/office/powerpoint/2010/main" val="2454786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AF459-9B2A-4F75-9AD4-8852839C4638}"/>
              </a:ext>
            </a:extLst>
          </p:cNvPr>
          <p:cNvSpPr>
            <a:spLocks noGrp="1"/>
          </p:cNvSpPr>
          <p:nvPr>
            <p:ph type="title"/>
          </p:nvPr>
        </p:nvSpPr>
        <p:spPr/>
        <p:txBody>
          <a:bodyPr/>
          <a:lstStyle/>
          <a:p>
            <a:r>
              <a:rPr lang="en-US" dirty="0"/>
              <a:t>Coming Up</a:t>
            </a:r>
          </a:p>
        </p:txBody>
      </p:sp>
      <p:sp>
        <p:nvSpPr>
          <p:cNvPr id="3" name="Content Placeholder 2">
            <a:extLst>
              <a:ext uri="{FF2B5EF4-FFF2-40B4-BE49-F238E27FC236}">
                <a16:creationId xmlns:a16="http://schemas.microsoft.com/office/drawing/2014/main" id="{D0569554-3BC1-4E37-B947-8E17F3C87D6F}"/>
              </a:ext>
            </a:extLst>
          </p:cNvPr>
          <p:cNvSpPr>
            <a:spLocks noGrp="1"/>
          </p:cNvSpPr>
          <p:nvPr>
            <p:ph idx="1"/>
          </p:nvPr>
        </p:nvSpPr>
        <p:spPr/>
        <p:txBody>
          <a:bodyPr/>
          <a:lstStyle/>
          <a:p>
            <a:r>
              <a:rPr lang="en-US" dirty="0"/>
              <a:t>Overview of the complaint, investigation, and grievance process</a:t>
            </a:r>
          </a:p>
          <a:p>
            <a:endParaRPr lang="en-US" dirty="0"/>
          </a:p>
          <a:p>
            <a:r>
              <a:rPr lang="en-US" dirty="0"/>
              <a:t>How-to training </a:t>
            </a:r>
          </a:p>
          <a:p>
            <a:endParaRPr lang="en-US" dirty="0"/>
          </a:p>
          <a:p>
            <a:r>
              <a:rPr lang="en-US" dirty="0"/>
              <a:t>Impartiality and fairness</a:t>
            </a:r>
          </a:p>
          <a:p>
            <a:endParaRPr lang="en-US" dirty="0"/>
          </a:p>
          <a:p>
            <a:r>
              <a:rPr lang="en-US" dirty="0"/>
              <a:t>Evidence issues</a:t>
            </a:r>
          </a:p>
        </p:txBody>
      </p:sp>
    </p:spTree>
    <p:extLst>
      <p:ext uri="{BB962C8B-B14F-4D97-AF65-F5344CB8AC3E}">
        <p14:creationId xmlns:p14="http://schemas.microsoft.com/office/powerpoint/2010/main" val="166646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0869C-74D1-4C89-B0A9-8F935FCE86CE}"/>
              </a:ext>
            </a:extLst>
          </p:cNvPr>
          <p:cNvSpPr>
            <a:spLocks noGrp="1"/>
          </p:cNvSpPr>
          <p:nvPr>
            <p:ph type="title"/>
          </p:nvPr>
        </p:nvSpPr>
        <p:spPr/>
        <p:txBody>
          <a:bodyPr>
            <a:normAutofit fontScale="90000"/>
          </a:bodyPr>
          <a:lstStyle/>
          <a:p>
            <a:r>
              <a:rPr lang="en-US" dirty="0"/>
              <a:t>Title IX of the Education Amendments of 1972</a:t>
            </a:r>
          </a:p>
        </p:txBody>
      </p:sp>
      <p:pic>
        <p:nvPicPr>
          <p:cNvPr id="4" name="Content Placeholder 3">
            <a:extLst>
              <a:ext uri="{FF2B5EF4-FFF2-40B4-BE49-F238E27FC236}">
                <a16:creationId xmlns:a16="http://schemas.microsoft.com/office/drawing/2014/main" id="{045C330B-5B2D-4B4C-8308-A48C6FE478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8913" y="2080419"/>
            <a:ext cx="7734300" cy="3149600"/>
          </a:xfrm>
          <a:prstGeom prst="rect">
            <a:avLst/>
          </a:prstGeom>
        </p:spPr>
      </p:pic>
    </p:spTree>
    <p:extLst>
      <p:ext uri="{BB962C8B-B14F-4D97-AF65-F5344CB8AC3E}">
        <p14:creationId xmlns:p14="http://schemas.microsoft.com/office/powerpoint/2010/main" val="290784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755D3-D9CC-4334-A2A2-DF067E03EC49}"/>
              </a:ext>
            </a:extLst>
          </p:cNvPr>
          <p:cNvSpPr>
            <a:spLocks noGrp="1"/>
          </p:cNvSpPr>
          <p:nvPr>
            <p:ph type="title"/>
          </p:nvPr>
        </p:nvSpPr>
        <p:spPr/>
        <p:txBody>
          <a:bodyPr>
            <a:normAutofit fontScale="90000"/>
          </a:bodyPr>
          <a:lstStyle/>
          <a:p>
            <a:r>
              <a:rPr lang="en-US" dirty="0"/>
              <a:t>Title IX of the Education Amendments of 1972</a:t>
            </a:r>
          </a:p>
        </p:txBody>
      </p:sp>
      <p:sp>
        <p:nvSpPr>
          <p:cNvPr id="3" name="Content Placeholder 2">
            <a:extLst>
              <a:ext uri="{FF2B5EF4-FFF2-40B4-BE49-F238E27FC236}">
                <a16:creationId xmlns:a16="http://schemas.microsoft.com/office/drawing/2014/main" id="{B45520B0-D8D7-4566-99A7-DA6492BD3674}"/>
              </a:ext>
            </a:extLst>
          </p:cNvPr>
          <p:cNvSpPr>
            <a:spLocks noGrp="1"/>
          </p:cNvSpPr>
          <p:nvPr>
            <p:ph idx="1"/>
          </p:nvPr>
        </p:nvSpPr>
        <p:spPr/>
        <p:txBody>
          <a:bodyPr/>
          <a:lstStyle/>
          <a:p>
            <a:r>
              <a:rPr lang="en-US" dirty="0"/>
              <a:t>Title IX prohibits sex discrimination, sexual harassment, and retaliation</a:t>
            </a:r>
          </a:p>
          <a:p>
            <a:endParaRPr lang="en-US" dirty="0"/>
          </a:p>
          <a:p>
            <a:r>
              <a:rPr lang="en-US" dirty="0"/>
              <a:t>Recent Changes to Title IX Regulations:</a:t>
            </a:r>
          </a:p>
          <a:p>
            <a:pPr lvl="1">
              <a:lnSpc>
                <a:spcPct val="150000"/>
              </a:lnSpc>
            </a:pPr>
            <a:r>
              <a:rPr lang="en-US" dirty="0"/>
              <a:t>Narrowed the scope and definition of sexual harassment</a:t>
            </a:r>
          </a:p>
          <a:p>
            <a:pPr lvl="1">
              <a:lnSpc>
                <a:spcPct val="150000"/>
              </a:lnSpc>
            </a:pPr>
            <a:r>
              <a:rPr lang="en-US" dirty="0"/>
              <a:t>Added requirements for sexual harassment complaints</a:t>
            </a:r>
          </a:p>
          <a:p>
            <a:pPr lvl="1">
              <a:lnSpc>
                <a:spcPct val="150000"/>
              </a:lnSpc>
            </a:pPr>
            <a:r>
              <a:rPr lang="en-US" dirty="0"/>
              <a:t>Require a new hearing procedure for sexual harassment complaints</a:t>
            </a:r>
          </a:p>
          <a:p>
            <a:pPr lvl="1">
              <a:lnSpc>
                <a:spcPct val="150000"/>
              </a:lnSpc>
            </a:pPr>
            <a:r>
              <a:rPr lang="en-US" dirty="0"/>
              <a:t>Require additional training</a:t>
            </a:r>
          </a:p>
        </p:txBody>
      </p:sp>
    </p:spTree>
    <p:extLst>
      <p:ext uri="{BB962C8B-B14F-4D97-AF65-F5344CB8AC3E}">
        <p14:creationId xmlns:p14="http://schemas.microsoft.com/office/powerpoint/2010/main" val="1377321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FFD91-2BF9-42F0-BBA2-E226FFB08E8A}"/>
              </a:ext>
            </a:extLst>
          </p:cNvPr>
          <p:cNvSpPr>
            <a:spLocks noGrp="1"/>
          </p:cNvSpPr>
          <p:nvPr>
            <p:ph type="title"/>
          </p:nvPr>
        </p:nvSpPr>
        <p:spPr/>
        <p:txBody>
          <a:bodyPr/>
          <a:lstStyle/>
          <a:p>
            <a:r>
              <a:rPr lang="en-US" dirty="0"/>
              <a:t>Sexual Misconduct Response Policy</a:t>
            </a:r>
          </a:p>
        </p:txBody>
      </p:sp>
      <p:sp>
        <p:nvSpPr>
          <p:cNvPr id="3" name="Content Placeholder 2">
            <a:extLst>
              <a:ext uri="{FF2B5EF4-FFF2-40B4-BE49-F238E27FC236}">
                <a16:creationId xmlns:a16="http://schemas.microsoft.com/office/drawing/2014/main" id="{97AA2628-5AD8-4A40-BD07-E35517167E0B}"/>
              </a:ext>
            </a:extLst>
          </p:cNvPr>
          <p:cNvSpPr>
            <a:spLocks noGrp="1"/>
          </p:cNvSpPr>
          <p:nvPr>
            <p:ph idx="1"/>
          </p:nvPr>
        </p:nvSpPr>
        <p:spPr>
          <a:xfrm>
            <a:off x="1461846" y="1479944"/>
            <a:ext cx="10267844" cy="4665155"/>
          </a:xfrm>
        </p:spPr>
        <p:txBody>
          <a:bodyPr>
            <a:normAutofit fontScale="92500" lnSpcReduction="10000"/>
          </a:bodyPr>
          <a:lstStyle/>
          <a:p>
            <a:pPr marL="571500" indent="-571500">
              <a:buAutoNum type="romanUcPeriod"/>
            </a:pPr>
            <a:r>
              <a:rPr lang="en-US" sz="2400" b="1" dirty="0"/>
              <a:t>Introduction and Scope of Policy</a:t>
            </a:r>
          </a:p>
          <a:p>
            <a:pPr marL="571500" indent="-571500">
              <a:buAutoNum type="romanUcPeriod"/>
            </a:pPr>
            <a:r>
              <a:rPr lang="en-US" sz="2400" b="1" dirty="0"/>
              <a:t>Definitions</a:t>
            </a:r>
          </a:p>
          <a:p>
            <a:pPr marL="571500" indent="-571500">
              <a:buAutoNum type="romanUcPeriod"/>
            </a:pPr>
            <a:r>
              <a:rPr lang="en-US" sz="2400" dirty="0"/>
              <a:t>Reporting &amp; Complaint Procedures</a:t>
            </a:r>
          </a:p>
          <a:p>
            <a:pPr marL="571500" indent="-571500">
              <a:buAutoNum type="romanUcPeriod"/>
            </a:pPr>
            <a:r>
              <a:rPr lang="en-US" sz="2400" dirty="0"/>
              <a:t>Disposition of Formal Complaints &amp; </a:t>
            </a:r>
            <a:br>
              <a:rPr lang="en-US" sz="2400" dirty="0"/>
            </a:br>
            <a:r>
              <a:rPr lang="en-US" sz="2400" dirty="0"/>
              <a:t>Pre-Investigation Process</a:t>
            </a:r>
          </a:p>
          <a:p>
            <a:pPr marL="571500" indent="-571500">
              <a:buAutoNum type="romanUcPeriod"/>
            </a:pPr>
            <a:r>
              <a:rPr lang="en-US" sz="2400" dirty="0"/>
              <a:t>Investigation</a:t>
            </a:r>
          </a:p>
          <a:p>
            <a:pPr marL="571500" indent="-571500">
              <a:buAutoNum type="romanUcPeriod"/>
            </a:pPr>
            <a:r>
              <a:rPr lang="en-US" sz="2400" dirty="0"/>
              <a:t>Hearing</a:t>
            </a:r>
          </a:p>
          <a:p>
            <a:pPr marL="571500" indent="-571500">
              <a:buAutoNum type="romanUcPeriod"/>
            </a:pPr>
            <a:r>
              <a:rPr lang="en-US" sz="2400" dirty="0"/>
              <a:t>Appeals</a:t>
            </a:r>
          </a:p>
          <a:p>
            <a:pPr marL="571500" indent="-571500">
              <a:buAutoNum type="romanUcPeriod"/>
            </a:pPr>
            <a:r>
              <a:rPr lang="en-US" sz="2400" dirty="0"/>
              <a:t>Informal Resolution</a:t>
            </a:r>
          </a:p>
          <a:p>
            <a:pPr marL="571500" indent="-571500">
              <a:buAutoNum type="romanUcPeriod"/>
            </a:pPr>
            <a:r>
              <a:rPr lang="en-US" sz="2400" dirty="0"/>
              <a:t>Law Enforcement &amp; </a:t>
            </a:r>
            <a:br>
              <a:rPr lang="en-US" sz="2400" dirty="0"/>
            </a:br>
            <a:r>
              <a:rPr lang="en-US" sz="2400" dirty="0"/>
              <a:t>Confidential Resources</a:t>
            </a:r>
          </a:p>
          <a:p>
            <a:pPr marL="571500" indent="-571500">
              <a:buAutoNum type="romanUcPeriod"/>
            </a:pPr>
            <a:r>
              <a:rPr lang="en-US" sz="2400" dirty="0"/>
              <a:t>Additional Considerations</a:t>
            </a:r>
          </a:p>
        </p:txBody>
      </p:sp>
      <p:pic>
        <p:nvPicPr>
          <p:cNvPr id="4" name="Content Placeholder 3">
            <a:extLst>
              <a:ext uri="{FF2B5EF4-FFF2-40B4-BE49-F238E27FC236}">
                <a16:creationId xmlns:a16="http://schemas.microsoft.com/office/drawing/2014/main" id="{D762F4ED-D186-4945-AF46-05EC3ECD6B91}"/>
              </a:ext>
            </a:extLst>
          </p:cNvPr>
          <p:cNvPicPr>
            <a:picLocks noChangeAspect="1"/>
          </p:cNvPicPr>
          <p:nvPr/>
        </p:nvPicPr>
        <p:blipFill rotWithShape="1">
          <a:blip r:embed="rId3">
            <a:grayscl/>
            <a:lum contrast="20000"/>
          </a:blip>
          <a:srcRect t="1" b="27934"/>
          <a:stretch/>
        </p:blipFill>
        <p:spPr>
          <a:xfrm>
            <a:off x="6747572" y="2218245"/>
            <a:ext cx="5326056" cy="466515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5882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B112-5260-4691-A69D-665474F241B8}"/>
              </a:ext>
            </a:extLst>
          </p:cNvPr>
          <p:cNvSpPr>
            <a:spLocks noGrp="1"/>
          </p:cNvSpPr>
          <p:nvPr>
            <p:ph type="title"/>
          </p:nvPr>
        </p:nvSpPr>
        <p:spPr/>
        <p:txBody>
          <a:bodyPr/>
          <a:lstStyle/>
          <a:p>
            <a:r>
              <a:rPr lang="en-US" dirty="0"/>
              <a:t>Introduction and Scope of Policy</a:t>
            </a:r>
          </a:p>
        </p:txBody>
      </p:sp>
      <p:sp>
        <p:nvSpPr>
          <p:cNvPr id="3" name="Content Placeholder 2">
            <a:extLst>
              <a:ext uri="{FF2B5EF4-FFF2-40B4-BE49-F238E27FC236}">
                <a16:creationId xmlns:a16="http://schemas.microsoft.com/office/drawing/2014/main" id="{1F37EB17-D7E8-489C-ADB0-F5C3E108FDF4}"/>
              </a:ext>
            </a:extLst>
          </p:cNvPr>
          <p:cNvSpPr>
            <a:spLocks noGrp="1"/>
          </p:cNvSpPr>
          <p:nvPr>
            <p:ph idx="1"/>
          </p:nvPr>
        </p:nvSpPr>
        <p:spPr/>
        <p:txBody>
          <a:bodyPr>
            <a:normAutofit/>
          </a:bodyPr>
          <a:lstStyle/>
          <a:p>
            <a:r>
              <a:rPr lang="en-US" dirty="0"/>
              <a:t>Policy prohibits sex discrimination, sexual harassment, retaliation, and other types of sexual misconduct</a:t>
            </a:r>
          </a:p>
          <a:p>
            <a:pPr lvl="1"/>
            <a:r>
              <a:rPr lang="en-US" dirty="0"/>
              <a:t>Broader prohibitions than Title IX</a:t>
            </a:r>
          </a:p>
          <a:p>
            <a:endParaRPr lang="en-US" dirty="0"/>
          </a:p>
          <a:p>
            <a:r>
              <a:rPr lang="en-US" dirty="0"/>
              <a:t>Policy applies to all students, faculty, staff, employees </a:t>
            </a:r>
          </a:p>
          <a:p>
            <a:endParaRPr lang="en-US" dirty="0"/>
          </a:p>
          <a:p>
            <a:r>
              <a:rPr lang="en-US" dirty="0"/>
              <a:t>The Title IX Coordinator has important role to make sure the right process is applied</a:t>
            </a:r>
          </a:p>
        </p:txBody>
      </p:sp>
    </p:spTree>
    <p:extLst>
      <p:ext uri="{BB962C8B-B14F-4D97-AF65-F5344CB8AC3E}">
        <p14:creationId xmlns:p14="http://schemas.microsoft.com/office/powerpoint/2010/main" val="1448663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20DDE-E6F7-484A-AA4E-0683E97BB260}"/>
              </a:ext>
            </a:extLst>
          </p:cNvPr>
          <p:cNvSpPr>
            <a:spLocks noGrp="1"/>
          </p:cNvSpPr>
          <p:nvPr>
            <p:ph type="title"/>
          </p:nvPr>
        </p:nvSpPr>
        <p:spPr/>
        <p:txBody>
          <a:bodyPr/>
          <a:lstStyle/>
          <a:p>
            <a:r>
              <a:rPr lang="en-US" dirty="0"/>
              <a:t>The Big Picture</a:t>
            </a:r>
          </a:p>
        </p:txBody>
      </p:sp>
      <p:graphicFrame>
        <p:nvGraphicFramePr>
          <p:cNvPr id="4" name="Content Placeholder 3">
            <a:extLst>
              <a:ext uri="{FF2B5EF4-FFF2-40B4-BE49-F238E27FC236}">
                <a16:creationId xmlns:a16="http://schemas.microsoft.com/office/drawing/2014/main" id="{07BAC184-7785-4127-BE82-37CFE461F8B5}"/>
              </a:ext>
            </a:extLst>
          </p:cNvPr>
          <p:cNvGraphicFramePr>
            <a:graphicFrameLocks noGrp="1"/>
          </p:cNvGraphicFramePr>
          <p:nvPr>
            <p:ph idx="1"/>
            <p:extLst>
              <p:ext uri="{D42A27DB-BD31-4B8C-83A1-F6EECF244321}">
                <p14:modId xmlns:p14="http://schemas.microsoft.com/office/powerpoint/2010/main" val="1271465896"/>
              </p:ext>
            </p:extLst>
          </p:nvPr>
        </p:nvGraphicFramePr>
        <p:xfrm>
          <a:off x="674018" y="845099"/>
          <a:ext cx="11191874" cy="5616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9434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F110E-5E80-4E64-B95A-CC425281FEB5}"/>
              </a:ext>
            </a:extLst>
          </p:cNvPr>
          <p:cNvSpPr>
            <a:spLocks noGrp="1"/>
          </p:cNvSpPr>
          <p:nvPr>
            <p:ph type="title"/>
          </p:nvPr>
        </p:nvSpPr>
        <p:spPr/>
        <p:txBody>
          <a:bodyPr/>
          <a:lstStyle/>
          <a:p>
            <a:r>
              <a:rPr lang="en-US" dirty="0"/>
              <a:t>Prohibited Conduct Under the </a:t>
            </a:r>
            <a:r>
              <a:rPr lang="en-US" dirty="0" err="1"/>
              <a:t>SMR</a:t>
            </a:r>
            <a:endParaRPr lang="en-US" dirty="0"/>
          </a:p>
        </p:txBody>
      </p:sp>
      <p:sp>
        <p:nvSpPr>
          <p:cNvPr id="3" name="Content Placeholder 2">
            <a:extLst>
              <a:ext uri="{FF2B5EF4-FFF2-40B4-BE49-F238E27FC236}">
                <a16:creationId xmlns:a16="http://schemas.microsoft.com/office/drawing/2014/main" id="{04FA6B02-ADD1-4475-86FF-C6B8444A2F65}"/>
              </a:ext>
            </a:extLst>
          </p:cNvPr>
          <p:cNvSpPr>
            <a:spLocks noGrp="1"/>
          </p:cNvSpPr>
          <p:nvPr>
            <p:ph idx="1"/>
          </p:nvPr>
        </p:nvSpPr>
        <p:spPr/>
        <p:txBody>
          <a:bodyPr>
            <a:normAutofit/>
          </a:bodyPr>
          <a:lstStyle/>
          <a:p>
            <a:pPr lvl="1"/>
            <a:r>
              <a:rPr lang="en-US" dirty="0"/>
              <a:t>Assault with Intent to Commit Rape</a:t>
            </a:r>
          </a:p>
          <a:p>
            <a:pPr lvl="1"/>
            <a:r>
              <a:rPr lang="en-US" dirty="0"/>
              <a:t>Child Abuse</a:t>
            </a:r>
          </a:p>
          <a:p>
            <a:pPr lvl="1"/>
            <a:r>
              <a:rPr lang="en-US" dirty="0"/>
              <a:t>Dating Violence</a:t>
            </a:r>
          </a:p>
          <a:p>
            <a:pPr lvl="1"/>
            <a:r>
              <a:rPr lang="en-US" dirty="0"/>
              <a:t>Domestic Violence</a:t>
            </a:r>
          </a:p>
          <a:p>
            <a:pPr lvl="1"/>
            <a:r>
              <a:rPr lang="en-US" dirty="0"/>
              <a:t>Retaliation</a:t>
            </a:r>
          </a:p>
          <a:p>
            <a:pPr lvl="1"/>
            <a:r>
              <a:rPr lang="en-US" dirty="0"/>
              <a:t>Sex Discrimination</a:t>
            </a:r>
          </a:p>
          <a:p>
            <a:pPr lvl="1"/>
            <a:r>
              <a:rPr lang="en-US" dirty="0"/>
              <a:t>Sexual Assault</a:t>
            </a:r>
          </a:p>
          <a:p>
            <a:pPr lvl="1"/>
            <a:r>
              <a:rPr lang="en-US" dirty="0"/>
              <a:t>Sexual Battery</a:t>
            </a:r>
          </a:p>
          <a:p>
            <a:pPr lvl="1"/>
            <a:r>
              <a:rPr lang="en-US" dirty="0"/>
              <a:t>Sexual Exploitation</a:t>
            </a:r>
          </a:p>
          <a:p>
            <a:pPr lvl="1"/>
            <a:r>
              <a:rPr lang="en-US" dirty="0"/>
              <a:t>Sexual Harassment</a:t>
            </a:r>
          </a:p>
          <a:p>
            <a:pPr lvl="1"/>
            <a:r>
              <a:rPr lang="en-US" dirty="0"/>
              <a:t>Stalking</a:t>
            </a:r>
          </a:p>
          <a:p>
            <a:endParaRPr lang="en-US" dirty="0"/>
          </a:p>
          <a:p>
            <a:endParaRPr lang="en-US" dirty="0"/>
          </a:p>
          <a:p>
            <a:pPr marL="514350" indent="-514350">
              <a:buAutoNum type="alphaUcPeriod"/>
            </a:pPr>
            <a:endParaRPr lang="en-US" dirty="0"/>
          </a:p>
        </p:txBody>
      </p:sp>
    </p:spTree>
    <p:extLst>
      <p:ext uri="{BB962C8B-B14F-4D97-AF65-F5344CB8AC3E}">
        <p14:creationId xmlns:p14="http://schemas.microsoft.com/office/powerpoint/2010/main" val="143870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AD8A2-48C8-4D12-B04F-D3DA0EC51E94}"/>
              </a:ext>
            </a:extLst>
          </p:cNvPr>
          <p:cNvSpPr>
            <a:spLocks noGrp="1"/>
          </p:cNvSpPr>
          <p:nvPr>
            <p:ph type="title"/>
          </p:nvPr>
        </p:nvSpPr>
        <p:spPr/>
        <p:txBody>
          <a:bodyPr>
            <a:normAutofit/>
          </a:bodyPr>
          <a:lstStyle/>
          <a:p>
            <a:r>
              <a:rPr lang="en-US" dirty="0"/>
              <a:t>Sexual Harassment Defined &amp; Prohibited </a:t>
            </a:r>
          </a:p>
        </p:txBody>
      </p:sp>
      <p:sp>
        <p:nvSpPr>
          <p:cNvPr id="3" name="Content Placeholder 2">
            <a:extLst>
              <a:ext uri="{FF2B5EF4-FFF2-40B4-BE49-F238E27FC236}">
                <a16:creationId xmlns:a16="http://schemas.microsoft.com/office/drawing/2014/main" id="{A5398171-3497-4C84-9343-365D4780D35D}"/>
              </a:ext>
            </a:extLst>
          </p:cNvPr>
          <p:cNvSpPr>
            <a:spLocks noGrp="1"/>
          </p:cNvSpPr>
          <p:nvPr>
            <p:ph idx="1"/>
          </p:nvPr>
        </p:nvSpPr>
        <p:spPr/>
        <p:txBody>
          <a:bodyPr>
            <a:normAutofit/>
          </a:bodyPr>
          <a:lstStyle/>
          <a:p>
            <a:pPr marL="0" indent="0">
              <a:buNone/>
            </a:pPr>
            <a:r>
              <a:rPr lang="en-US" dirty="0"/>
              <a:t>Under Title IX Regulations, “Sexual Harassment” means:</a:t>
            </a:r>
          </a:p>
          <a:p>
            <a:endParaRPr lang="en-US" dirty="0"/>
          </a:p>
          <a:p>
            <a:pPr marL="914400" lvl="1" indent="-457200">
              <a:buFont typeface="+mj-lt"/>
              <a:buAutoNum type="arabicPeriod"/>
            </a:pPr>
            <a:r>
              <a:rPr lang="en-US" dirty="0"/>
              <a:t>Quid pro quo sexual harassment by an employee</a:t>
            </a:r>
          </a:p>
          <a:p>
            <a:pPr marL="914400" lvl="1" indent="-457200">
              <a:buFont typeface="+mj-lt"/>
              <a:buAutoNum type="arabicPeriod"/>
            </a:pPr>
            <a:endParaRPr lang="en-US" dirty="0"/>
          </a:p>
          <a:p>
            <a:pPr marL="914400" lvl="1" indent="-457200">
              <a:buFont typeface="+mj-lt"/>
              <a:buAutoNum type="arabicPeriod"/>
            </a:pPr>
            <a:r>
              <a:rPr lang="en-US" dirty="0"/>
              <a:t>Unwelcome conduct of a sexual nature that is so severe </a:t>
            </a:r>
            <a:r>
              <a:rPr lang="en-US" b="1" dirty="0">
                <a:solidFill>
                  <a:srgbClr val="C00000"/>
                </a:solidFill>
              </a:rPr>
              <a:t>and</a:t>
            </a:r>
            <a:r>
              <a:rPr lang="en-US" dirty="0"/>
              <a:t> pervasive </a:t>
            </a:r>
            <a:r>
              <a:rPr lang="en-US" b="1" dirty="0">
                <a:solidFill>
                  <a:srgbClr val="C00000"/>
                </a:solidFill>
              </a:rPr>
              <a:t>and</a:t>
            </a:r>
            <a:r>
              <a:rPr lang="en-US" dirty="0"/>
              <a:t> objectively offensive that it effectively </a:t>
            </a:r>
            <a:r>
              <a:rPr lang="en-US" b="1" dirty="0">
                <a:solidFill>
                  <a:srgbClr val="C00000"/>
                </a:solidFill>
              </a:rPr>
              <a:t>denies a person equal educational access to program or activity</a:t>
            </a:r>
          </a:p>
          <a:p>
            <a:pPr marL="914400" lvl="1" indent="-457200">
              <a:buFont typeface="+mj-lt"/>
              <a:buAutoNum type="arabicPeriod"/>
            </a:pPr>
            <a:endParaRPr lang="en-US" dirty="0"/>
          </a:p>
          <a:p>
            <a:pPr marL="914400" lvl="1" indent="-457200">
              <a:buFont typeface="+mj-lt"/>
              <a:buAutoNum type="arabicPeriod"/>
            </a:pPr>
            <a:r>
              <a:rPr lang="en-US" dirty="0"/>
              <a:t>Sexual Assault, Dating Violence, Domestic Violence, or Stalking</a:t>
            </a:r>
          </a:p>
          <a:p>
            <a:pPr marL="457200" lvl="1" indent="0">
              <a:buNone/>
            </a:pPr>
            <a:endParaRPr lang="en-US" dirty="0"/>
          </a:p>
        </p:txBody>
      </p:sp>
    </p:spTree>
    <p:extLst>
      <p:ext uri="{BB962C8B-B14F-4D97-AF65-F5344CB8AC3E}">
        <p14:creationId xmlns:p14="http://schemas.microsoft.com/office/powerpoint/2010/main" val="80199322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xml>��< ? x m l   v e r s i o n = " 1 . 0 "   e n c o d i n g = " u t f - 1 6 " ? >  
 < p r o p e r t i e s   x m l n s = " h t t p : / / w w w . i m a n a g e . c o m / w o r k / x m l s c h e m a " >  
     < d o c u m e n t i d > F P ! 3 8 5 6 5 6 6 2 . 4 < / d o c u m e n t i d >  
     < s e n d e r i d > O A S H < / s e n d e r i d >  
     < s e n d e r e m a i l > O A S H @ F I S H E R P H I L L I P S . C O M < / s e n d e r e m a i l >  
     < l a s t m o d i f i e d > 2 0 2 0 - 1 0 - 1 3 T 1 8 : 3 0 : 3 9 . 0 0 0 0 0 0 0 - 0 6 : 0 0 < / l a s t m o d i f i e d >  
     < d a t a b a s e > F P < / d a t a b a s e >  
 < / p r o p e r t i e s > 
</file>

<file path=docProps/app.xml><?xml version="1.0" encoding="utf-8"?>
<Properties xmlns="http://schemas.openxmlformats.org/officeDocument/2006/extended-properties" xmlns:vt="http://schemas.openxmlformats.org/officeDocument/2006/docPropsVTypes">
  <Template/>
  <TotalTime>21872</TotalTime>
  <Words>2653</Words>
  <Application>Microsoft Office PowerPoint</Application>
  <PresentationFormat>Widescreen</PresentationFormat>
  <Paragraphs>315</Paragraphs>
  <Slides>20</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Helvetica</vt:lpstr>
      <vt:lpstr>Wingdings</vt:lpstr>
      <vt:lpstr>1_Office Theme</vt:lpstr>
      <vt:lpstr>Introduction to the Sexual Misconduct Response Policy </vt:lpstr>
      <vt:lpstr>Learning Outcomes</vt:lpstr>
      <vt:lpstr>Title IX of the Education Amendments of 1972</vt:lpstr>
      <vt:lpstr>Title IX of the Education Amendments of 1972</vt:lpstr>
      <vt:lpstr>Sexual Misconduct Response Policy</vt:lpstr>
      <vt:lpstr>Introduction and Scope of Policy</vt:lpstr>
      <vt:lpstr>The Big Picture</vt:lpstr>
      <vt:lpstr>Prohibited Conduct Under the SMR</vt:lpstr>
      <vt:lpstr>Sexual Harassment Defined &amp; Prohibited </vt:lpstr>
      <vt:lpstr>Educational Program or Activity</vt:lpstr>
      <vt:lpstr>Retaliation Defined &amp; Prohibited</vt:lpstr>
      <vt:lpstr>Prohibited Conduct Under the SMR Policy</vt:lpstr>
      <vt:lpstr>Other Defined Terms</vt:lpstr>
      <vt:lpstr>Other Defined Terms</vt:lpstr>
      <vt:lpstr>Other Defined Terms</vt:lpstr>
      <vt:lpstr>Other Defined Terms</vt:lpstr>
      <vt:lpstr>Other Defined Terms</vt:lpstr>
      <vt:lpstr>Other Defined Terms</vt:lpstr>
      <vt:lpstr>Other Defined Terms</vt:lpstr>
      <vt:lpstr>Coming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Grievance Hearing Training</dc:title>
  <dc:creator>Grassotti, Rina</dc:creator>
  <cp:lastModifiedBy>Grassotti, Rina</cp:lastModifiedBy>
  <cp:revision>232</cp:revision>
  <cp:lastPrinted>2019-03-25T09:57:51Z</cp:lastPrinted>
  <dcterms:created xsi:type="dcterms:W3CDTF">2019-03-25T09:57:51Z</dcterms:created>
  <dcterms:modified xsi:type="dcterms:W3CDTF">2020-10-14T00:30:39Z</dcterms:modified>
</cp:coreProperties>
</file>