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780" r:id="rId3"/>
    <p:sldId id="787" r:id="rId4"/>
    <p:sldId id="786" r:id="rId5"/>
    <p:sldId id="819" r:id="rId6"/>
    <p:sldId id="815" r:id="rId7"/>
    <p:sldId id="808" r:id="rId8"/>
    <p:sldId id="802" r:id="rId9"/>
    <p:sldId id="801" r:id="rId10"/>
    <p:sldId id="806" r:id="rId11"/>
    <p:sldId id="804" r:id="rId12"/>
    <p:sldId id="813" r:id="rId13"/>
    <p:sldId id="807" r:id="rId14"/>
    <p:sldId id="805" r:id="rId15"/>
    <p:sldId id="809" r:id="rId16"/>
    <p:sldId id="811" r:id="rId17"/>
    <p:sldId id="812" r:id="rId18"/>
    <p:sldId id="7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ssotti, Rina" initials="GR" lastIdx="16" clrIdx="0">
    <p:extLst>
      <p:ext uri="{19B8F6BF-5375-455C-9EA6-DF929625EA0E}">
        <p15:presenceInfo xmlns:p15="http://schemas.microsoft.com/office/powerpoint/2012/main" userId="S-1-5-21-893085022-1659317685-1847928074-132955" providerId="AD"/>
      </p:ext>
    </p:extLst>
  </p:cmAuthor>
  <p:cmAuthor id="2" name="Michael A. Holt" initials="MAH" lastIdx="5" clrIdx="1">
    <p:extLst>
      <p:ext uri="{19B8F6BF-5375-455C-9EA6-DF929625EA0E}">
        <p15:presenceInfo xmlns:p15="http://schemas.microsoft.com/office/powerpoint/2012/main" userId="Michael A. Ho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760" autoAdjust="0"/>
  </p:normalViewPr>
  <p:slideViewPr>
    <p:cSldViewPr snapToGrid="0">
      <p:cViewPr varScale="1">
        <p:scale>
          <a:sx n="48" d="100"/>
          <a:sy n="48" d="100"/>
        </p:scale>
        <p:origin x="1324" y="24"/>
      </p:cViewPr>
      <p:guideLst/>
    </p:cSldViewPr>
  </p:slideViewPr>
  <p:outlineViewPr>
    <p:cViewPr>
      <p:scale>
        <a:sx n="33" d="100"/>
        <a:sy n="33" d="100"/>
      </p:scale>
      <p:origin x="0" y="-4440"/>
    </p:cViewPr>
  </p:outlin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xml" Id="rId3" /><Relationship Type="http://schemas.openxmlformats.org/officeDocument/2006/relationships/commentAuthors" Target="commentAuthors.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tableStyles" Target="tableStyles.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notesMaster" Target="notesMasters/notesMaster1.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theme" Target="theme/theme1.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viewProps" Target="viewProps.xml" Id="rId23"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presProps" Target="presProps.xml" Id="rId22" /><Relationship Type="http://schemas.openxmlformats.org/officeDocument/2006/relationships/customXml" Target="/customXML/item.xml" Id="imanage.xml" /></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a:solidFill>
          <a:srgbClr val="FF0000"/>
        </a:solidFill>
        <a:ln>
          <a:solidFill>
            <a:srgbClr val="C00000"/>
          </a:solidFill>
        </a:ln>
      </dgm:spPr>
      <dgm:t>
        <a:bodyPr/>
        <a:lstStyle/>
        <a:p>
          <a:r>
            <a:rPr lang="en-US" b="1"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a:solidFill>
          <a:srgbClr val="FF0000"/>
        </a:solidFill>
        <a:ln>
          <a:solidFill>
            <a:srgbClr val="C00000"/>
          </a:solidFill>
        </a:ln>
      </dgm:spPr>
      <dgm:t>
        <a:bodyPr/>
        <a:lstStyle/>
        <a:p>
          <a:r>
            <a:rPr lang="en-US" b="1" dirty="0"/>
            <a:t>Informal</a:t>
          </a:r>
          <a:r>
            <a:rPr lang="en-US" dirty="0"/>
            <a:t> </a:t>
          </a:r>
          <a:r>
            <a:rPr lang="en-US" b="1" dirty="0"/>
            <a:t>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a:solidFill>
          <a:srgbClr val="FF0000"/>
        </a:solidFill>
        <a:ln>
          <a:solidFill>
            <a:srgbClr val="C00000"/>
          </a:solidFill>
        </a:ln>
      </dgm:spPr>
      <dgm:t>
        <a:bodyPr/>
        <a:lstStyle/>
        <a:p>
          <a:r>
            <a:rPr lang="en-US" b="1"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3.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a:solidFill>
          <a:srgbClr val="FF0000"/>
        </a:solidFill>
        <a:ln>
          <a:solidFill>
            <a:srgbClr val="C00000"/>
          </a:solidFill>
        </a:ln>
      </dgm:spPr>
      <dgm:t>
        <a:bodyPr/>
        <a:lstStyle/>
        <a:p>
          <a:r>
            <a:rPr lang="en-US" b="1"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4.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a:solidFill>
          <a:srgbClr val="FF0000"/>
        </a:solidFill>
        <a:ln>
          <a:solidFill>
            <a:srgbClr val="C00000"/>
          </a:solidFill>
        </a:ln>
      </dgm:spPr>
      <dgm:t>
        <a:bodyPr/>
        <a:lstStyle/>
        <a:p>
          <a:r>
            <a:rPr lang="en-US" b="1"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a:solidFill>
          <a:srgbClr val="FF0000"/>
        </a:solidFill>
        <a:ln>
          <a:solidFill>
            <a:srgbClr val="C00000"/>
          </a:solidFill>
        </a:ln>
      </dgm:spPr>
      <dgm:t>
        <a:bodyPr/>
        <a:lstStyle/>
        <a:p>
          <a:r>
            <a:rPr lang="en-US" b="1"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a:solidFill>
          <a:srgbClr val="FF0000"/>
        </a:solidFill>
        <a:ln>
          <a:solidFill>
            <a:srgbClr val="C00000"/>
          </a:solidFill>
        </a:ln>
      </dgm:spPr>
      <dgm:t>
        <a:bodyPr/>
        <a:lstStyle/>
        <a:p>
          <a:r>
            <a:rPr lang="en-US" b="1"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a:solidFill>
          <a:srgbClr val="FF0000"/>
        </a:solidFill>
        <a:ln>
          <a:solidFill>
            <a:srgbClr val="C00000"/>
          </a:solidFill>
        </a:ln>
      </dgm:spPr>
      <dgm:t>
        <a:bodyPr/>
        <a:lstStyle/>
        <a:p>
          <a:r>
            <a:rPr lang="en-US" b="1"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solidFill>
          <a:srgbClr val="FF0000"/>
        </a:solidFill>
        <a:ln>
          <a:solidFill>
            <a:srgbClr val="C00000"/>
          </a:solidFill>
        </a:ln>
      </dgm:spPr>
      <dgm:t>
        <a:bodyPr spcFirstLastPara="0" vert="horz" wrap="square" lIns="8890" tIns="8890" rIns="8890" bIns="8890" numCol="1" spcCol="1270" anchor="ctr" anchorCtr="0"/>
        <a:lstStyle/>
        <a:p>
          <a:r>
            <a:rPr lang="en-US" b="0"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a:solidFill>
          <a:srgbClr val="FF0000"/>
        </a:solidFill>
        <a:ln>
          <a:solidFill>
            <a:srgbClr val="C00000"/>
          </a:solidFill>
        </a:ln>
      </dgm:spPr>
      <dgm:t>
        <a:bodyPr/>
        <a:lstStyle/>
        <a:p>
          <a:r>
            <a:rPr lang="en-US" b="1" dirty="0"/>
            <a:t>Formal</a:t>
          </a:r>
          <a:r>
            <a:rPr lang="en-US" dirty="0"/>
            <a:t> </a:t>
          </a:r>
          <a:r>
            <a:rPr lang="en-US" b="1" dirty="0"/>
            <a:t>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a:solidFill>
          <a:srgbClr val="FF0000"/>
        </a:solidFill>
        <a:ln>
          <a:solidFill>
            <a:srgbClr val="C00000"/>
          </a:solidFill>
        </a:ln>
      </dgm:spPr>
      <dgm:t>
        <a:bodyPr/>
        <a:lstStyle/>
        <a:p>
          <a:r>
            <a:rPr lang="en-US" b="1" dirty="0"/>
            <a:t>Formal</a:t>
          </a:r>
          <a:r>
            <a:rPr lang="en-US" dirty="0"/>
            <a:t> </a:t>
          </a:r>
          <a:r>
            <a:rPr lang="en-US" b="1" dirty="0"/>
            <a:t>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a:solidFill>
          <a:srgbClr val="FF0000"/>
        </a:solidFill>
        <a:ln>
          <a:solidFill>
            <a:srgbClr val="C00000"/>
          </a:solidFill>
        </a:ln>
      </dgm:spPr>
      <dgm:t>
        <a:bodyPr/>
        <a:lstStyle/>
        <a:p>
          <a:r>
            <a:rPr lang="en-US" b="1"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solidFill>
          <a:srgbClr val="FF0000"/>
        </a:solidFill>
        <a:ln>
          <a:solidFill>
            <a:srgbClr val="C00000"/>
          </a:solidFill>
        </a:ln>
      </dgm:spPr>
      <dgm:t>
        <a:bodyPr spcFirstLastPara="0" vert="horz" wrap="square" lIns="8890" tIns="8890" rIns="8890" bIns="8890" numCol="1" spcCol="1270" anchor="ctr" anchorCtr="0"/>
        <a:lstStyle/>
        <a:p>
          <a:r>
            <a:rPr lang="en-US" b="0"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755" y="2039317"/>
          <a:ext cx="1283304" cy="64165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Report</a:t>
          </a:r>
        </a:p>
      </dsp:txBody>
      <dsp:txXfrm>
        <a:off x="19548" y="2058110"/>
        <a:ext cx="1245718" cy="604066"/>
      </dsp:txXfrm>
    </dsp:sp>
    <dsp:sp modelId="{DF2597D1-A702-447F-B029-4C4DABC23E9E}">
      <dsp:nvSpPr>
        <dsp:cNvPr id="0" name=""/>
        <dsp:cNvSpPr/>
      </dsp:nvSpPr>
      <dsp:spPr>
        <a:xfrm>
          <a:off x="1284060" y="2346872"/>
          <a:ext cx="513321" cy="26542"/>
        </a:xfrm>
        <a:custGeom>
          <a:avLst/>
          <a:gdLst/>
          <a:ahLst/>
          <a:cxnLst/>
          <a:rect l="0" t="0" r="0" b="0"/>
          <a:pathLst>
            <a:path>
              <a:moveTo>
                <a:pt x="0" y="13271"/>
              </a:moveTo>
              <a:lnTo>
                <a:pt x="513321" y="132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27888" y="2347311"/>
        <a:ext cx="25666" cy="25666"/>
      </dsp:txXfrm>
    </dsp:sp>
    <dsp:sp modelId="{BC2A5306-5AF3-46FA-8F64-8C4F1A7340B5}">
      <dsp:nvSpPr>
        <dsp:cNvPr id="0" name=""/>
        <dsp:cNvSpPr/>
      </dsp:nvSpPr>
      <dsp:spPr>
        <a:xfrm>
          <a:off x="1797382" y="2039317"/>
          <a:ext cx="1283304" cy="6416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Intake</a:t>
          </a:r>
        </a:p>
      </dsp:txBody>
      <dsp:txXfrm>
        <a:off x="1816175" y="2058110"/>
        <a:ext cx="1245718" cy="604066"/>
      </dsp:txXfrm>
    </dsp:sp>
    <dsp:sp modelId="{6903BB37-15AD-4A7C-8EC8-50D91EA828D5}">
      <dsp:nvSpPr>
        <dsp:cNvPr id="0" name=""/>
        <dsp:cNvSpPr/>
      </dsp:nvSpPr>
      <dsp:spPr>
        <a:xfrm rot="19457599">
          <a:off x="3021269" y="2162397"/>
          <a:ext cx="632157" cy="26542"/>
        </a:xfrm>
        <a:custGeom>
          <a:avLst/>
          <a:gdLst/>
          <a:ahLst/>
          <a:cxnLst/>
          <a:rect l="0" t="0" r="0" b="0"/>
          <a:pathLst>
            <a:path>
              <a:moveTo>
                <a:pt x="0" y="13271"/>
              </a:moveTo>
              <a:lnTo>
                <a:pt x="632157" y="1327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21544" y="2159865"/>
        <a:ext cx="31607" cy="31607"/>
      </dsp:txXfrm>
    </dsp:sp>
    <dsp:sp modelId="{2D334631-2D73-492E-BEAE-CD7B82568247}">
      <dsp:nvSpPr>
        <dsp:cNvPr id="0" name=""/>
        <dsp:cNvSpPr/>
      </dsp:nvSpPr>
      <dsp:spPr>
        <a:xfrm>
          <a:off x="3594009" y="1670367"/>
          <a:ext cx="1283304" cy="64165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Formal Complaint</a:t>
          </a:r>
        </a:p>
      </dsp:txBody>
      <dsp:txXfrm>
        <a:off x="3612802" y="1689160"/>
        <a:ext cx="1245718" cy="604066"/>
      </dsp:txXfrm>
    </dsp:sp>
    <dsp:sp modelId="{9D0361EE-00BB-45BB-867B-A5FACF369221}">
      <dsp:nvSpPr>
        <dsp:cNvPr id="0" name=""/>
        <dsp:cNvSpPr/>
      </dsp:nvSpPr>
      <dsp:spPr>
        <a:xfrm rot="18289469">
          <a:off x="4684531" y="1608972"/>
          <a:ext cx="898886" cy="26542"/>
        </a:xfrm>
        <a:custGeom>
          <a:avLst/>
          <a:gdLst/>
          <a:ahLst/>
          <a:cxnLst/>
          <a:rect l="0" t="0" r="0" b="0"/>
          <a:pathLst>
            <a:path>
              <a:moveTo>
                <a:pt x="0" y="13271"/>
              </a:moveTo>
              <a:lnTo>
                <a:pt x="898886" y="13271"/>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11502" y="1599771"/>
        <a:ext cx="44944" cy="44944"/>
      </dsp:txXfrm>
    </dsp:sp>
    <dsp:sp modelId="{A9FEDA12-3FBA-4F5E-AB99-2AF4E9468C65}">
      <dsp:nvSpPr>
        <dsp:cNvPr id="0" name=""/>
        <dsp:cNvSpPr/>
      </dsp:nvSpPr>
      <dsp:spPr>
        <a:xfrm>
          <a:off x="5390635" y="932467"/>
          <a:ext cx="1283304" cy="641652"/>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Investigation</a:t>
          </a:r>
        </a:p>
      </dsp:txBody>
      <dsp:txXfrm>
        <a:off x="5409428" y="951260"/>
        <a:ext cx="1245718" cy="604066"/>
      </dsp:txXfrm>
    </dsp:sp>
    <dsp:sp modelId="{A1735879-7551-46DF-BE46-F5EFE249918C}">
      <dsp:nvSpPr>
        <dsp:cNvPr id="0" name=""/>
        <dsp:cNvSpPr/>
      </dsp:nvSpPr>
      <dsp:spPr>
        <a:xfrm>
          <a:off x="6673940" y="1240022"/>
          <a:ext cx="513321" cy="26542"/>
        </a:xfrm>
        <a:custGeom>
          <a:avLst/>
          <a:gdLst/>
          <a:ahLst/>
          <a:cxnLst/>
          <a:rect l="0" t="0" r="0" b="0"/>
          <a:pathLst>
            <a:path>
              <a:moveTo>
                <a:pt x="0" y="13271"/>
              </a:moveTo>
              <a:lnTo>
                <a:pt x="513321" y="13271"/>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17768" y="1240460"/>
        <a:ext cx="25666" cy="25666"/>
      </dsp:txXfrm>
    </dsp:sp>
    <dsp:sp modelId="{E0CD586D-B784-4937-8222-7028805BC28D}">
      <dsp:nvSpPr>
        <dsp:cNvPr id="0" name=""/>
        <dsp:cNvSpPr/>
      </dsp:nvSpPr>
      <dsp:spPr>
        <a:xfrm>
          <a:off x="7187262" y="932467"/>
          <a:ext cx="1283304" cy="641652"/>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Hearing</a:t>
          </a:r>
        </a:p>
      </dsp:txBody>
      <dsp:txXfrm>
        <a:off x="7206055" y="951260"/>
        <a:ext cx="1245718" cy="604066"/>
      </dsp:txXfrm>
    </dsp:sp>
    <dsp:sp modelId="{9FE502EC-E705-44CA-86D9-99EAD0BBBC6D}">
      <dsp:nvSpPr>
        <dsp:cNvPr id="0" name=""/>
        <dsp:cNvSpPr/>
      </dsp:nvSpPr>
      <dsp:spPr>
        <a:xfrm>
          <a:off x="8470567" y="1240022"/>
          <a:ext cx="513321" cy="26542"/>
        </a:xfrm>
        <a:custGeom>
          <a:avLst/>
          <a:gdLst/>
          <a:ahLst/>
          <a:cxnLst/>
          <a:rect l="0" t="0" r="0" b="0"/>
          <a:pathLst>
            <a:path>
              <a:moveTo>
                <a:pt x="0" y="13271"/>
              </a:moveTo>
              <a:lnTo>
                <a:pt x="513321" y="13271"/>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714395" y="1240460"/>
        <a:ext cx="25666" cy="25666"/>
      </dsp:txXfrm>
    </dsp:sp>
    <dsp:sp modelId="{8401A8DF-6E7A-48D0-B5F3-BAB7B835DC4D}">
      <dsp:nvSpPr>
        <dsp:cNvPr id="0" name=""/>
        <dsp:cNvSpPr/>
      </dsp:nvSpPr>
      <dsp:spPr>
        <a:xfrm>
          <a:off x="8983889" y="932467"/>
          <a:ext cx="1283304" cy="641652"/>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Appeal</a:t>
          </a:r>
        </a:p>
      </dsp:txBody>
      <dsp:txXfrm>
        <a:off x="9002682" y="951260"/>
        <a:ext cx="1245718" cy="604066"/>
      </dsp:txXfrm>
    </dsp:sp>
    <dsp:sp modelId="{C6CD21F2-2E63-452F-A275-8DB104CDABA5}">
      <dsp:nvSpPr>
        <dsp:cNvPr id="0" name=""/>
        <dsp:cNvSpPr/>
      </dsp:nvSpPr>
      <dsp:spPr>
        <a:xfrm>
          <a:off x="4877314" y="1977922"/>
          <a:ext cx="513321" cy="26542"/>
        </a:xfrm>
        <a:custGeom>
          <a:avLst/>
          <a:gdLst/>
          <a:ahLst/>
          <a:cxnLst/>
          <a:rect l="0" t="0" r="0" b="0"/>
          <a:pathLst>
            <a:path>
              <a:moveTo>
                <a:pt x="0" y="13271"/>
              </a:moveTo>
              <a:lnTo>
                <a:pt x="513321" y="13271"/>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21141" y="1978360"/>
        <a:ext cx="25666" cy="25666"/>
      </dsp:txXfrm>
    </dsp:sp>
    <dsp:sp modelId="{A63449B8-A1E0-46E8-AF58-5414F6E33BC0}">
      <dsp:nvSpPr>
        <dsp:cNvPr id="0" name=""/>
        <dsp:cNvSpPr/>
      </dsp:nvSpPr>
      <dsp:spPr>
        <a:xfrm>
          <a:off x="5390635" y="1670367"/>
          <a:ext cx="1283304" cy="641652"/>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Informal Resolution</a:t>
          </a:r>
        </a:p>
      </dsp:txBody>
      <dsp:txXfrm>
        <a:off x="5409428" y="1689160"/>
        <a:ext cx="1245718" cy="604066"/>
      </dsp:txXfrm>
    </dsp:sp>
    <dsp:sp modelId="{177A3A29-F68F-4E01-8952-5B1A5B814FBD}">
      <dsp:nvSpPr>
        <dsp:cNvPr id="0" name=""/>
        <dsp:cNvSpPr/>
      </dsp:nvSpPr>
      <dsp:spPr>
        <a:xfrm rot="3310531">
          <a:off x="4684531" y="2346872"/>
          <a:ext cx="898886" cy="26542"/>
        </a:xfrm>
        <a:custGeom>
          <a:avLst/>
          <a:gdLst/>
          <a:ahLst/>
          <a:cxnLst/>
          <a:rect l="0" t="0" r="0" b="0"/>
          <a:pathLst>
            <a:path>
              <a:moveTo>
                <a:pt x="0" y="13271"/>
              </a:moveTo>
              <a:lnTo>
                <a:pt x="898886" y="13271"/>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11502" y="2337671"/>
        <a:ext cx="44944" cy="44944"/>
      </dsp:txXfrm>
    </dsp:sp>
    <dsp:sp modelId="{6E021EEB-4E2D-4692-82BA-535902CE8003}">
      <dsp:nvSpPr>
        <dsp:cNvPr id="0" name=""/>
        <dsp:cNvSpPr/>
      </dsp:nvSpPr>
      <dsp:spPr>
        <a:xfrm>
          <a:off x="5390635" y="2408267"/>
          <a:ext cx="1283304" cy="641652"/>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Dismissal</a:t>
          </a:r>
        </a:p>
      </dsp:txBody>
      <dsp:txXfrm>
        <a:off x="5409428" y="2427060"/>
        <a:ext cx="1245718" cy="604066"/>
      </dsp:txXfrm>
    </dsp:sp>
    <dsp:sp modelId="{A1A0882D-913F-4655-9C3A-6635FEED06FD}">
      <dsp:nvSpPr>
        <dsp:cNvPr id="0" name=""/>
        <dsp:cNvSpPr/>
      </dsp:nvSpPr>
      <dsp:spPr>
        <a:xfrm rot="19457599">
          <a:off x="6614522" y="2531347"/>
          <a:ext cx="632157" cy="26542"/>
        </a:xfrm>
        <a:custGeom>
          <a:avLst/>
          <a:gdLst/>
          <a:ahLst/>
          <a:cxnLst/>
          <a:rect l="0" t="0" r="0" b="0"/>
          <a:pathLst>
            <a:path>
              <a:moveTo>
                <a:pt x="0" y="13271"/>
              </a:moveTo>
              <a:lnTo>
                <a:pt x="632157" y="13271"/>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14797" y="2528815"/>
        <a:ext cx="31607" cy="31607"/>
      </dsp:txXfrm>
    </dsp:sp>
    <dsp:sp modelId="{0DB7F3E6-BA3C-4CA6-B598-06847F5EDF2A}">
      <dsp:nvSpPr>
        <dsp:cNvPr id="0" name=""/>
        <dsp:cNvSpPr/>
      </dsp:nvSpPr>
      <dsp:spPr>
        <a:xfrm>
          <a:off x="7187262" y="2039317"/>
          <a:ext cx="1283304" cy="641652"/>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Appeal</a:t>
          </a:r>
        </a:p>
      </dsp:txBody>
      <dsp:txXfrm>
        <a:off x="7206055" y="2058110"/>
        <a:ext cx="1245718" cy="604066"/>
      </dsp:txXfrm>
    </dsp:sp>
    <dsp:sp modelId="{CFFF43EF-E737-408F-A933-88877D83D6BA}">
      <dsp:nvSpPr>
        <dsp:cNvPr id="0" name=""/>
        <dsp:cNvSpPr/>
      </dsp:nvSpPr>
      <dsp:spPr>
        <a:xfrm rot="2142401">
          <a:off x="6614522" y="2900297"/>
          <a:ext cx="632157" cy="26542"/>
        </a:xfrm>
        <a:custGeom>
          <a:avLst/>
          <a:gdLst/>
          <a:ahLst/>
          <a:cxnLst/>
          <a:rect l="0" t="0" r="0" b="0"/>
          <a:pathLst>
            <a:path>
              <a:moveTo>
                <a:pt x="0" y="13271"/>
              </a:moveTo>
              <a:lnTo>
                <a:pt x="632157" y="13271"/>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14797" y="2897765"/>
        <a:ext cx="31607" cy="31607"/>
      </dsp:txXfrm>
    </dsp:sp>
    <dsp:sp modelId="{733B5154-3E4F-4E4C-A918-6118517EC889}">
      <dsp:nvSpPr>
        <dsp:cNvPr id="0" name=""/>
        <dsp:cNvSpPr/>
      </dsp:nvSpPr>
      <dsp:spPr>
        <a:xfrm>
          <a:off x="7187262" y="2777218"/>
          <a:ext cx="1283304" cy="641652"/>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Possible Referral for Other Process</a:t>
          </a:r>
        </a:p>
      </dsp:txBody>
      <dsp:txXfrm>
        <a:off x="7206055" y="2796011"/>
        <a:ext cx="1245718" cy="604066"/>
      </dsp:txXfrm>
    </dsp:sp>
    <dsp:sp modelId="{3683A28A-F0D6-489E-8786-4CD167E59E8C}">
      <dsp:nvSpPr>
        <dsp:cNvPr id="0" name=""/>
        <dsp:cNvSpPr/>
      </dsp:nvSpPr>
      <dsp:spPr>
        <a:xfrm rot="2142401">
          <a:off x="3021269" y="2531347"/>
          <a:ext cx="632157" cy="26542"/>
        </a:xfrm>
        <a:custGeom>
          <a:avLst/>
          <a:gdLst/>
          <a:ahLst/>
          <a:cxnLst/>
          <a:rect l="0" t="0" r="0" b="0"/>
          <a:pathLst>
            <a:path>
              <a:moveTo>
                <a:pt x="0" y="13271"/>
              </a:moveTo>
              <a:lnTo>
                <a:pt x="632157" y="13271"/>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21544" y="2528815"/>
        <a:ext cx="31607" cy="31607"/>
      </dsp:txXfrm>
    </dsp:sp>
    <dsp:sp modelId="{604590D6-1E96-4D1F-AC0D-E177766B6398}">
      <dsp:nvSpPr>
        <dsp:cNvPr id="0" name=""/>
        <dsp:cNvSpPr/>
      </dsp:nvSpPr>
      <dsp:spPr>
        <a:xfrm>
          <a:off x="3594009" y="2408267"/>
          <a:ext cx="1283304" cy="641652"/>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Possible Referral for Other Process</a:t>
          </a:r>
        </a:p>
      </dsp:txBody>
      <dsp:txXfrm>
        <a:off x="3612802" y="2427060"/>
        <a:ext cx="1245718" cy="6040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Informal</a:t>
          </a:r>
          <a:r>
            <a:rPr lang="en-US" sz="700" kern="1200" dirty="0"/>
            <a:t> </a:t>
          </a:r>
          <a:r>
            <a:rPr lang="en-US" sz="700" b="1" kern="1200" dirty="0"/>
            <a:t>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b="0" kern="1200" dirty="0"/>
            <a:t>Possible Referral for Other Process</a:t>
          </a:r>
        </a:p>
      </dsp:txBody>
      <dsp:txXfrm>
        <a:off x="2037759" y="995638"/>
        <a:ext cx="702577" cy="3406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Formal</a:t>
          </a:r>
          <a:r>
            <a:rPr lang="en-US" sz="700" kern="1200" dirty="0"/>
            <a:t> </a:t>
          </a:r>
          <a:r>
            <a:rPr lang="en-US" sz="700" b="1" kern="1200" dirty="0"/>
            <a:t>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Formal</a:t>
          </a:r>
          <a:r>
            <a:rPr lang="en-US" sz="700" kern="1200" dirty="0"/>
            <a:t> </a:t>
          </a:r>
          <a:r>
            <a:rPr lang="en-US" sz="700" b="1" kern="1200" dirty="0"/>
            <a:t>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2037759" y="995638"/>
        <a:ext cx="702577" cy="3406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588" y="776954"/>
          <a:ext cx="723775" cy="36188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Report</a:t>
          </a:r>
        </a:p>
      </dsp:txBody>
      <dsp:txXfrm>
        <a:off x="11187" y="787553"/>
        <a:ext cx="702577" cy="340689"/>
      </dsp:txXfrm>
    </dsp:sp>
    <dsp:sp modelId="{DF2597D1-A702-447F-B029-4C4DABC23E9E}">
      <dsp:nvSpPr>
        <dsp:cNvPr id="0" name=""/>
        <dsp:cNvSpPr/>
      </dsp:nvSpPr>
      <dsp:spPr>
        <a:xfrm>
          <a:off x="724364" y="938826"/>
          <a:ext cx="289510" cy="38144"/>
        </a:xfrm>
        <a:custGeom>
          <a:avLst/>
          <a:gdLst/>
          <a:ahLst/>
          <a:cxnLst/>
          <a:rect l="0" t="0" r="0" b="0"/>
          <a:pathLst>
            <a:path>
              <a:moveTo>
                <a:pt x="0" y="19072"/>
              </a:moveTo>
              <a:lnTo>
                <a:pt x="289510" y="190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61881" y="950660"/>
        <a:ext cx="14475" cy="14475"/>
      </dsp:txXfrm>
    </dsp:sp>
    <dsp:sp modelId="{BC2A5306-5AF3-46FA-8F64-8C4F1A7340B5}">
      <dsp:nvSpPr>
        <dsp:cNvPr id="0" name=""/>
        <dsp:cNvSpPr/>
      </dsp:nvSpPr>
      <dsp:spPr>
        <a:xfrm>
          <a:off x="1013874" y="776954"/>
          <a:ext cx="723775" cy="3618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Intake</a:t>
          </a:r>
        </a:p>
      </dsp:txBody>
      <dsp:txXfrm>
        <a:off x="1024473" y="787553"/>
        <a:ext cx="702577" cy="340689"/>
      </dsp:txXfrm>
    </dsp:sp>
    <dsp:sp modelId="{6903BB37-15AD-4A7C-8EC8-50D91EA828D5}">
      <dsp:nvSpPr>
        <dsp:cNvPr id="0" name=""/>
        <dsp:cNvSpPr/>
      </dsp:nvSpPr>
      <dsp:spPr>
        <a:xfrm rot="19457599">
          <a:off x="1704139" y="834783"/>
          <a:ext cx="356533" cy="38144"/>
        </a:xfrm>
        <a:custGeom>
          <a:avLst/>
          <a:gdLst/>
          <a:ahLst/>
          <a:cxnLst/>
          <a:rect l="0" t="0" r="0" b="0"/>
          <a:pathLst>
            <a:path>
              <a:moveTo>
                <a:pt x="0" y="19072"/>
              </a:moveTo>
              <a:lnTo>
                <a:pt x="356533" y="1907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844942"/>
        <a:ext cx="17826" cy="17826"/>
      </dsp:txXfrm>
    </dsp:sp>
    <dsp:sp modelId="{2D334631-2D73-492E-BEAE-CD7B82568247}">
      <dsp:nvSpPr>
        <dsp:cNvPr id="0" name=""/>
        <dsp:cNvSpPr/>
      </dsp:nvSpPr>
      <dsp:spPr>
        <a:xfrm>
          <a:off x="2027160" y="568868"/>
          <a:ext cx="723775" cy="36188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Formal Complaint</a:t>
          </a:r>
        </a:p>
      </dsp:txBody>
      <dsp:txXfrm>
        <a:off x="2037759" y="579467"/>
        <a:ext cx="702577" cy="340689"/>
      </dsp:txXfrm>
    </dsp:sp>
    <dsp:sp modelId="{9D0361EE-00BB-45BB-867B-A5FACF369221}">
      <dsp:nvSpPr>
        <dsp:cNvPr id="0" name=""/>
        <dsp:cNvSpPr/>
      </dsp:nvSpPr>
      <dsp:spPr>
        <a:xfrm rot="18289469">
          <a:off x="2642208" y="522654"/>
          <a:ext cx="506966" cy="38144"/>
        </a:xfrm>
        <a:custGeom>
          <a:avLst/>
          <a:gdLst/>
          <a:ahLst/>
          <a:cxnLst/>
          <a:rect l="0" t="0" r="0" b="0"/>
          <a:pathLst>
            <a:path>
              <a:moveTo>
                <a:pt x="0" y="19072"/>
              </a:moveTo>
              <a:lnTo>
                <a:pt x="506966"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529052"/>
        <a:ext cx="25348" cy="25348"/>
      </dsp:txXfrm>
    </dsp:sp>
    <dsp:sp modelId="{A9FEDA12-3FBA-4F5E-AB99-2AF4E9468C65}">
      <dsp:nvSpPr>
        <dsp:cNvPr id="0" name=""/>
        <dsp:cNvSpPr/>
      </dsp:nvSpPr>
      <dsp:spPr>
        <a:xfrm>
          <a:off x="3040447"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Investigation</a:t>
          </a:r>
        </a:p>
      </dsp:txBody>
      <dsp:txXfrm>
        <a:off x="3051046" y="163296"/>
        <a:ext cx="702577" cy="340689"/>
      </dsp:txXfrm>
    </dsp:sp>
    <dsp:sp modelId="{A1735879-7551-46DF-BE46-F5EFE249918C}">
      <dsp:nvSpPr>
        <dsp:cNvPr id="0" name=""/>
        <dsp:cNvSpPr/>
      </dsp:nvSpPr>
      <dsp:spPr>
        <a:xfrm>
          <a:off x="3764223"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740" y="326403"/>
        <a:ext cx="14475" cy="14475"/>
      </dsp:txXfrm>
    </dsp:sp>
    <dsp:sp modelId="{E0CD586D-B784-4937-8222-7028805BC28D}">
      <dsp:nvSpPr>
        <dsp:cNvPr id="0" name=""/>
        <dsp:cNvSpPr/>
      </dsp:nvSpPr>
      <dsp:spPr>
        <a:xfrm>
          <a:off x="4053733"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Hearing</a:t>
          </a:r>
        </a:p>
      </dsp:txBody>
      <dsp:txXfrm>
        <a:off x="4064332" y="163296"/>
        <a:ext cx="702577" cy="340689"/>
      </dsp:txXfrm>
    </dsp:sp>
    <dsp:sp modelId="{9FE502EC-E705-44CA-86D9-99EAD0BBBC6D}">
      <dsp:nvSpPr>
        <dsp:cNvPr id="0" name=""/>
        <dsp:cNvSpPr/>
      </dsp:nvSpPr>
      <dsp:spPr>
        <a:xfrm>
          <a:off x="4777509" y="314569"/>
          <a:ext cx="289510" cy="38144"/>
        </a:xfrm>
        <a:custGeom>
          <a:avLst/>
          <a:gdLst/>
          <a:ahLst/>
          <a:cxnLst/>
          <a:rect l="0" t="0" r="0" b="0"/>
          <a:pathLst>
            <a:path>
              <a:moveTo>
                <a:pt x="0" y="19072"/>
              </a:moveTo>
              <a:lnTo>
                <a:pt x="289510" y="19072"/>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5026" y="326403"/>
        <a:ext cx="14475" cy="14475"/>
      </dsp:txXfrm>
    </dsp:sp>
    <dsp:sp modelId="{8401A8DF-6E7A-48D0-B5F3-BAB7B835DC4D}">
      <dsp:nvSpPr>
        <dsp:cNvPr id="0" name=""/>
        <dsp:cNvSpPr/>
      </dsp:nvSpPr>
      <dsp:spPr>
        <a:xfrm>
          <a:off x="5067019" y="152697"/>
          <a:ext cx="723775" cy="361887"/>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5077618" y="163296"/>
        <a:ext cx="702577" cy="340689"/>
      </dsp:txXfrm>
    </dsp:sp>
    <dsp:sp modelId="{C6CD21F2-2E63-452F-A275-8DB104CDABA5}">
      <dsp:nvSpPr>
        <dsp:cNvPr id="0" name=""/>
        <dsp:cNvSpPr/>
      </dsp:nvSpPr>
      <dsp:spPr>
        <a:xfrm>
          <a:off x="2750936" y="730740"/>
          <a:ext cx="289510" cy="38144"/>
        </a:xfrm>
        <a:custGeom>
          <a:avLst/>
          <a:gdLst/>
          <a:ahLst/>
          <a:cxnLst/>
          <a:rect l="0" t="0" r="0" b="0"/>
          <a:pathLst>
            <a:path>
              <a:moveTo>
                <a:pt x="0" y="19072"/>
              </a:moveTo>
              <a:lnTo>
                <a:pt x="289510" y="19072"/>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8454" y="742574"/>
        <a:ext cx="14475" cy="14475"/>
      </dsp:txXfrm>
    </dsp:sp>
    <dsp:sp modelId="{A63449B8-A1E0-46E8-AF58-5414F6E33BC0}">
      <dsp:nvSpPr>
        <dsp:cNvPr id="0" name=""/>
        <dsp:cNvSpPr/>
      </dsp:nvSpPr>
      <dsp:spPr>
        <a:xfrm>
          <a:off x="3040447" y="568868"/>
          <a:ext cx="723775" cy="361887"/>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Informal Resolution</a:t>
          </a:r>
        </a:p>
      </dsp:txBody>
      <dsp:txXfrm>
        <a:off x="3051046" y="579467"/>
        <a:ext cx="702577" cy="340689"/>
      </dsp:txXfrm>
    </dsp:sp>
    <dsp:sp modelId="{177A3A29-F68F-4E01-8952-5B1A5B814FBD}">
      <dsp:nvSpPr>
        <dsp:cNvPr id="0" name=""/>
        <dsp:cNvSpPr/>
      </dsp:nvSpPr>
      <dsp:spPr>
        <a:xfrm rot="3310531">
          <a:off x="2642208" y="938826"/>
          <a:ext cx="506966" cy="38144"/>
        </a:xfrm>
        <a:custGeom>
          <a:avLst/>
          <a:gdLst/>
          <a:ahLst/>
          <a:cxnLst/>
          <a:rect l="0" t="0" r="0" b="0"/>
          <a:pathLst>
            <a:path>
              <a:moveTo>
                <a:pt x="0" y="19072"/>
              </a:moveTo>
              <a:lnTo>
                <a:pt x="506966"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3017" y="945224"/>
        <a:ext cx="25348" cy="25348"/>
      </dsp:txXfrm>
    </dsp:sp>
    <dsp:sp modelId="{6E021EEB-4E2D-4692-82BA-535902CE8003}">
      <dsp:nvSpPr>
        <dsp:cNvPr id="0" name=""/>
        <dsp:cNvSpPr/>
      </dsp:nvSpPr>
      <dsp:spPr>
        <a:xfrm>
          <a:off x="3040447" y="985039"/>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Dismissal</a:t>
          </a:r>
        </a:p>
      </dsp:txBody>
      <dsp:txXfrm>
        <a:off x="3051046" y="995638"/>
        <a:ext cx="702577" cy="340689"/>
      </dsp:txXfrm>
    </dsp:sp>
    <dsp:sp modelId="{A1A0882D-913F-4655-9C3A-6635FEED06FD}">
      <dsp:nvSpPr>
        <dsp:cNvPr id="0" name=""/>
        <dsp:cNvSpPr/>
      </dsp:nvSpPr>
      <dsp:spPr>
        <a:xfrm rot="19457599">
          <a:off x="3730711" y="1042868"/>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053027"/>
        <a:ext cx="17826" cy="17826"/>
      </dsp:txXfrm>
    </dsp:sp>
    <dsp:sp modelId="{0DB7F3E6-BA3C-4CA6-B598-06847F5EDF2A}">
      <dsp:nvSpPr>
        <dsp:cNvPr id="0" name=""/>
        <dsp:cNvSpPr/>
      </dsp:nvSpPr>
      <dsp:spPr>
        <a:xfrm>
          <a:off x="4053733" y="776954"/>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Appeal</a:t>
          </a:r>
        </a:p>
      </dsp:txBody>
      <dsp:txXfrm>
        <a:off x="4064332" y="787553"/>
        <a:ext cx="702577" cy="340689"/>
      </dsp:txXfrm>
    </dsp:sp>
    <dsp:sp modelId="{CFFF43EF-E737-408F-A933-88877D83D6BA}">
      <dsp:nvSpPr>
        <dsp:cNvPr id="0" name=""/>
        <dsp:cNvSpPr/>
      </dsp:nvSpPr>
      <dsp:spPr>
        <a:xfrm rot="2142401">
          <a:off x="3730711" y="1250954"/>
          <a:ext cx="356533" cy="38144"/>
        </a:xfrm>
        <a:custGeom>
          <a:avLst/>
          <a:gdLst/>
          <a:ahLst/>
          <a:cxnLst/>
          <a:rect l="0" t="0" r="0" b="0"/>
          <a:pathLst>
            <a:path>
              <a:moveTo>
                <a:pt x="0" y="19072"/>
              </a:moveTo>
              <a:lnTo>
                <a:pt x="356533" y="19072"/>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0065" y="1261113"/>
        <a:ext cx="17826" cy="17826"/>
      </dsp:txXfrm>
    </dsp:sp>
    <dsp:sp modelId="{733B5154-3E4F-4E4C-A918-6118517EC889}">
      <dsp:nvSpPr>
        <dsp:cNvPr id="0" name=""/>
        <dsp:cNvSpPr/>
      </dsp:nvSpPr>
      <dsp:spPr>
        <a:xfrm>
          <a:off x="4053733" y="1193125"/>
          <a:ext cx="723775" cy="361887"/>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Possible Referral for Other Process</a:t>
          </a:r>
        </a:p>
      </dsp:txBody>
      <dsp:txXfrm>
        <a:off x="4064332" y="1203724"/>
        <a:ext cx="702577" cy="340689"/>
      </dsp:txXfrm>
    </dsp:sp>
    <dsp:sp modelId="{3683A28A-F0D6-489E-8786-4CD167E59E8C}">
      <dsp:nvSpPr>
        <dsp:cNvPr id="0" name=""/>
        <dsp:cNvSpPr/>
      </dsp:nvSpPr>
      <dsp:spPr>
        <a:xfrm rot="2142401">
          <a:off x="1704139" y="1042868"/>
          <a:ext cx="356533" cy="38144"/>
        </a:xfrm>
        <a:custGeom>
          <a:avLst/>
          <a:gdLst/>
          <a:ahLst/>
          <a:cxnLst/>
          <a:rect l="0" t="0" r="0" b="0"/>
          <a:pathLst>
            <a:path>
              <a:moveTo>
                <a:pt x="0" y="19072"/>
              </a:moveTo>
              <a:lnTo>
                <a:pt x="356533" y="19072"/>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3492" y="1053027"/>
        <a:ext cx="17826" cy="17826"/>
      </dsp:txXfrm>
    </dsp:sp>
    <dsp:sp modelId="{604590D6-1E96-4D1F-AC0D-E177766B6398}">
      <dsp:nvSpPr>
        <dsp:cNvPr id="0" name=""/>
        <dsp:cNvSpPr/>
      </dsp:nvSpPr>
      <dsp:spPr>
        <a:xfrm>
          <a:off x="2027160" y="985039"/>
          <a:ext cx="723775" cy="361887"/>
        </a:xfrm>
        <a:prstGeom prst="roundRect">
          <a:avLst>
            <a:gd name="adj" fmla="val 10000"/>
          </a:avLst>
        </a:prstGeom>
        <a:solidFill>
          <a:srgbClr val="FF0000"/>
        </a:solidFill>
        <a:ln>
          <a:solidFill>
            <a:srgbClr val="C00000"/>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b="0" kern="1200" dirty="0"/>
            <a:t>Possible Referral for Other Process</a:t>
          </a:r>
        </a:p>
      </dsp:txBody>
      <dsp:txXfrm>
        <a:off x="2037759" y="995638"/>
        <a:ext cx="702577" cy="3406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0C66F-173E-4797-8D43-AD82E6AC6ACE}"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E1BE4-F563-4A90-A3D7-9125F111A6C8}" type="slidenum">
              <a:rPr lang="en-US" smtClean="0"/>
              <a:t>‹#›</a:t>
            </a:fld>
            <a:endParaRPr lang="en-US"/>
          </a:p>
        </p:txBody>
      </p:sp>
    </p:spTree>
    <p:extLst>
      <p:ext uri="{BB962C8B-B14F-4D97-AF65-F5344CB8AC3E}">
        <p14:creationId xmlns:p14="http://schemas.microsoft.com/office/powerpoint/2010/main" val="246566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already discussed what the Sexual Misconduct Response Policy covers and many of the key terms in the policy</a:t>
            </a:r>
          </a:p>
          <a:p>
            <a:endParaRPr lang="en-US" dirty="0"/>
          </a:p>
          <a:p>
            <a:r>
              <a:rPr lang="en-US" dirty="0"/>
              <a:t>From that discussion, you will recall that the policy prohibits all conduct that would constitute sexual harassment under Title IX, plus some additional types of sexual misconduct. You will also recall that other policies may also apply—such as institutional policies prohibiting harassment even more broadly or on bases other than </a:t>
            </a:r>
            <a:r>
              <a:rPr lang="en-US"/>
              <a:t>sex.</a:t>
            </a:r>
            <a:endParaRPr lang="en-US" dirty="0"/>
          </a:p>
          <a:p>
            <a:r>
              <a:rPr lang="en-US" dirty="0"/>
              <a:t> </a:t>
            </a:r>
          </a:p>
        </p:txBody>
      </p:sp>
      <p:sp>
        <p:nvSpPr>
          <p:cNvPr id="4" name="Slide Number Placeholder 3"/>
          <p:cNvSpPr>
            <a:spLocks noGrp="1"/>
          </p:cNvSpPr>
          <p:nvPr>
            <p:ph type="sldNum" sz="quarter" idx="10"/>
          </p:nvPr>
        </p:nvSpPr>
        <p:spPr/>
        <p:txBody>
          <a:bodyPr/>
          <a:lstStyle/>
          <a:p>
            <a:fld id="{5A5E1BE4-F563-4A90-A3D7-9125F111A6C8}" type="slidenum">
              <a:rPr lang="en-US" smtClean="0"/>
              <a:t>1</a:t>
            </a:fld>
            <a:endParaRPr lang="en-US"/>
          </a:p>
        </p:txBody>
      </p:sp>
    </p:spTree>
    <p:extLst>
      <p:ext uri="{BB962C8B-B14F-4D97-AF65-F5344CB8AC3E}">
        <p14:creationId xmlns:p14="http://schemas.microsoft.com/office/powerpoint/2010/main" val="852276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Promptly upon receipt of a Formal Complaint, the Title IX Coordinator must assess whether the Formal Complaint is to be dismissed on a required or permissive basis.  It is important to note that this is a continuing obligation throughout the Grievance Process.  The Title IX Coordinator must dismiss a Formal Complaint, if it becomes apparent that it is required to be dismissed for failure to meet the jurisdictional requirements any time during the investigation or hearing.  </a:t>
            </a:r>
            <a:endParaRPr lang="en-US" b="1" dirty="0"/>
          </a:p>
          <a:p>
            <a:endParaRPr lang="en-US" b="1" dirty="0"/>
          </a:p>
          <a:p>
            <a:r>
              <a:rPr lang="en-US" b="1" dirty="0"/>
              <a:t>Must Dismiss</a:t>
            </a:r>
          </a:p>
          <a:p>
            <a:pPr lvl="1"/>
            <a:r>
              <a:rPr lang="en-US" dirty="0"/>
              <a:t>Conduct outside the U.S.</a:t>
            </a:r>
          </a:p>
          <a:p>
            <a:pPr lvl="1"/>
            <a:r>
              <a:rPr lang="en-US" dirty="0"/>
              <a:t>Conduct not Sexual Harassment</a:t>
            </a:r>
          </a:p>
          <a:p>
            <a:pPr lvl="1"/>
            <a:r>
              <a:rPr lang="en-US" dirty="0"/>
              <a:t>Outside the Educational Program/Activity</a:t>
            </a:r>
          </a:p>
          <a:p>
            <a:endParaRPr lang="en-US" b="1" dirty="0"/>
          </a:p>
          <a:p>
            <a:r>
              <a:rPr lang="en-US" b="1" dirty="0"/>
              <a:t>May Dismiss</a:t>
            </a:r>
          </a:p>
          <a:p>
            <a:pPr lvl="1"/>
            <a:r>
              <a:rPr lang="en-US" dirty="0"/>
              <a:t>Complainant withdraws complaint in writing</a:t>
            </a:r>
          </a:p>
          <a:p>
            <a:pPr lvl="1"/>
            <a:r>
              <a:rPr lang="en-US" dirty="0"/>
              <a:t>Respondent no longer affiliated with the institution</a:t>
            </a:r>
          </a:p>
          <a:p>
            <a:pPr lvl="1"/>
            <a:r>
              <a:rPr lang="en-US" dirty="0"/>
              <a:t>Circumstances would prevent the institution from gathering necessary evidence to reach a determination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dismissal decision is made by the Title IX Coordinator, who must keep a written record of the reasons for the dismissal decision.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Formal Complaint is not dismissed, the Title IX Coordinator must provide notice of the allegations within 7 days after receiving the Formal Complaint.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 Formal Complaint is dismissed, the matter should be referred to other Institute personnel for processing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11</a:t>
            </a:fld>
            <a:endParaRPr lang="en-US"/>
          </a:p>
        </p:txBody>
      </p:sp>
    </p:spTree>
    <p:extLst>
      <p:ext uri="{BB962C8B-B14F-4D97-AF65-F5344CB8AC3E}">
        <p14:creationId xmlns:p14="http://schemas.microsoft.com/office/powerpoint/2010/main" val="1584231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(Similar to reports of Prohibited Conduct that do not result in a Formal Complaint), Formal Complaints that are dismissed under the SMR Policy must be referred to the Safety and Security Manager (under the Student Code of Conduct) or the HR Manager (under the Employee Handbook) for further action.  The matter will typically be investigated and adjudicated in accordance with the procedures under those policies.  However, the Safety and Security Manager or the HR Manager, in consultation with the Title IX Coordinator, may decide to adopt and utilize the Grievance Process under the SMR Policy on a case by case basis (however the discretion to use the grievance processes should be exercised consistently).  The Student Handbook and the Employee Handbook contain specific language allowing this, however, care should be used to communicate to the parties that the matter is </a:t>
            </a:r>
            <a:r>
              <a:rPr lang="en-US" u="sng" dirty="0"/>
              <a:t>not</a:t>
            </a:r>
            <a:r>
              <a:rPr lang="en-US" u="none" dirty="0"/>
              <a:t> a Title IX case under the SMR Policy, rather it is a disciplinary case under the Employee Handbook or Student Code of Conduct, even if the Grievance Process is utilized.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12</a:t>
            </a:fld>
            <a:endParaRPr lang="en-US"/>
          </a:p>
        </p:txBody>
      </p:sp>
    </p:spTree>
    <p:extLst>
      <p:ext uri="{BB962C8B-B14F-4D97-AF65-F5344CB8AC3E}">
        <p14:creationId xmlns:p14="http://schemas.microsoft.com/office/powerpoint/2010/main" val="4189813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party may appeal a dismissal of a Formal Complaint</a:t>
            </a:r>
          </a:p>
          <a:p>
            <a:pPr lvl="1"/>
            <a:endParaRPr lang="en-US" dirty="0"/>
          </a:p>
          <a:p>
            <a:pPr lvl="1"/>
            <a:r>
              <a:rPr lang="en-US" dirty="0"/>
              <a:t>Must submit written notice of appeal to Title IX Coordinator within 3 days</a:t>
            </a:r>
          </a:p>
          <a:p>
            <a:pPr lvl="1"/>
            <a:endParaRPr lang="en-US" dirty="0"/>
          </a:p>
          <a:p>
            <a:pPr lvl="1"/>
            <a:r>
              <a:rPr lang="en-US" dirty="0"/>
              <a:t>Must explain reason for appeal:</a:t>
            </a:r>
          </a:p>
          <a:p>
            <a:pPr lvl="2"/>
            <a:r>
              <a:rPr lang="en-US" dirty="0"/>
              <a:t>Procedural irregularity</a:t>
            </a:r>
          </a:p>
          <a:p>
            <a:pPr lvl="2"/>
            <a:r>
              <a:rPr lang="en-US" dirty="0"/>
              <a:t>New allegations or evidence not available before</a:t>
            </a:r>
          </a:p>
          <a:p>
            <a:pPr lvl="2"/>
            <a:r>
              <a:rPr lang="en-US" dirty="0"/>
              <a:t>Title IX Coordinator’s conflict of interest</a:t>
            </a:r>
          </a:p>
          <a:p>
            <a:endParaRPr lang="en-US" b="1" dirty="0"/>
          </a:p>
          <a:p>
            <a:r>
              <a:rPr lang="en-US" dirty="0"/>
              <a:t>If a Formal Complaint is dismissed, the matter should be referred to other Institute personnel for processing</a:t>
            </a:r>
          </a:p>
        </p:txBody>
      </p:sp>
      <p:sp>
        <p:nvSpPr>
          <p:cNvPr id="4" name="Slide Number Placeholder 3"/>
          <p:cNvSpPr>
            <a:spLocks noGrp="1"/>
          </p:cNvSpPr>
          <p:nvPr>
            <p:ph type="sldNum" sz="quarter" idx="10"/>
          </p:nvPr>
        </p:nvSpPr>
        <p:spPr/>
        <p:txBody>
          <a:bodyPr/>
          <a:lstStyle/>
          <a:p>
            <a:fld id="{5A5E1BE4-F563-4A90-A3D7-9125F111A6C8}" type="slidenum">
              <a:rPr lang="en-US" smtClean="0"/>
              <a:t>13</a:t>
            </a:fld>
            <a:endParaRPr lang="en-US"/>
          </a:p>
        </p:txBody>
      </p:sp>
    </p:spTree>
    <p:extLst>
      <p:ext uri="{BB962C8B-B14F-4D97-AF65-F5344CB8AC3E}">
        <p14:creationId xmlns:p14="http://schemas.microsoft.com/office/powerpoint/2010/main" val="769272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 of it like mediation. </a:t>
            </a:r>
          </a:p>
        </p:txBody>
      </p:sp>
      <p:sp>
        <p:nvSpPr>
          <p:cNvPr id="4" name="Slide Number Placeholder 3"/>
          <p:cNvSpPr>
            <a:spLocks noGrp="1"/>
          </p:cNvSpPr>
          <p:nvPr>
            <p:ph type="sldNum" sz="quarter" idx="10"/>
          </p:nvPr>
        </p:nvSpPr>
        <p:spPr/>
        <p:txBody>
          <a:bodyPr/>
          <a:lstStyle/>
          <a:p>
            <a:fld id="{5A5E1BE4-F563-4A90-A3D7-9125F111A6C8}" type="slidenum">
              <a:rPr lang="en-US" smtClean="0"/>
              <a:t>14</a:t>
            </a:fld>
            <a:endParaRPr lang="en-US"/>
          </a:p>
        </p:txBody>
      </p:sp>
    </p:spTree>
    <p:extLst>
      <p:ext uri="{BB962C8B-B14F-4D97-AF65-F5344CB8AC3E}">
        <p14:creationId xmlns:p14="http://schemas.microsoft.com/office/powerpoint/2010/main" val="1021603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15</a:t>
            </a:fld>
            <a:endParaRPr lang="en-US"/>
          </a:p>
        </p:txBody>
      </p:sp>
    </p:spTree>
    <p:extLst>
      <p:ext uri="{BB962C8B-B14F-4D97-AF65-F5344CB8AC3E}">
        <p14:creationId xmlns:p14="http://schemas.microsoft.com/office/powerpoint/2010/main" val="3013113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16</a:t>
            </a:fld>
            <a:endParaRPr lang="en-US"/>
          </a:p>
        </p:txBody>
      </p:sp>
    </p:spTree>
    <p:extLst>
      <p:ext uri="{BB962C8B-B14F-4D97-AF65-F5344CB8AC3E}">
        <p14:creationId xmlns:p14="http://schemas.microsoft.com/office/powerpoint/2010/main" val="821436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HR Manager may also appeal a sanction imposed against an employee on the grounds that the sanction is not proportionate to the conduct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17</a:t>
            </a:fld>
            <a:endParaRPr lang="en-US"/>
          </a:p>
        </p:txBody>
      </p:sp>
    </p:spTree>
    <p:extLst>
      <p:ext uri="{BB962C8B-B14F-4D97-AF65-F5344CB8AC3E}">
        <p14:creationId xmlns:p14="http://schemas.microsoft.com/office/powerpoint/2010/main" val="2135046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a:t>
            </a:r>
            <a:r>
              <a:rPr lang="en-US" sz="1200" kern="1200" dirty="0" err="1">
                <a:solidFill>
                  <a:schemeClr val="tx1"/>
                </a:solidFill>
                <a:effectLst/>
                <a:latin typeface="+mn-lt"/>
                <a:ea typeface="+mn-ea"/>
                <a:cs typeface="+mn-cs"/>
              </a:rPr>
              <a:t>C.F.R</a:t>
            </a:r>
            <a:r>
              <a:rPr lang="en-US" sz="1200" kern="1200" dirty="0">
                <a:solidFill>
                  <a:schemeClr val="tx1"/>
                </a:solidFill>
                <a:effectLst/>
                <a:latin typeface="+mn-lt"/>
                <a:ea typeface="+mn-ea"/>
                <a:cs typeface="+mn-cs"/>
              </a:rPr>
              <a:t>. § 106.45 (b)(iii)</a:t>
            </a:r>
            <a:endParaRPr lang="en-US" dirty="0">
              <a:effectLst/>
            </a:endParaRPr>
          </a:p>
        </p:txBody>
      </p:sp>
      <p:sp>
        <p:nvSpPr>
          <p:cNvPr id="4" name="Slide Number Placeholder 3"/>
          <p:cNvSpPr>
            <a:spLocks noGrp="1"/>
          </p:cNvSpPr>
          <p:nvPr>
            <p:ph type="sldNum" sz="quarter" idx="10"/>
          </p:nvPr>
        </p:nvSpPr>
        <p:spPr/>
        <p:txBody>
          <a:bodyPr/>
          <a:lstStyle/>
          <a:p>
            <a:fld id="{F74E5F15-43B0-42D7-9BC1-CDA6F600E173}" type="slidenum">
              <a:rPr lang="en-US" smtClean="0"/>
              <a:t>2</a:t>
            </a:fld>
            <a:endParaRPr lang="en-US"/>
          </a:p>
        </p:txBody>
      </p:sp>
    </p:spTree>
    <p:extLst>
      <p:ext uri="{BB962C8B-B14F-4D97-AF65-F5344CB8AC3E}">
        <p14:creationId xmlns:p14="http://schemas.microsoft.com/office/powerpoint/2010/main" val="290702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3</a:t>
            </a:fld>
            <a:endParaRPr lang="en-US"/>
          </a:p>
        </p:txBody>
      </p:sp>
    </p:spTree>
    <p:extLst>
      <p:ext uri="{BB962C8B-B14F-4D97-AF65-F5344CB8AC3E}">
        <p14:creationId xmlns:p14="http://schemas.microsoft.com/office/powerpoint/2010/main" val="2670189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person may report Prohibited Conduct (whether or not they are the person alleged to be the victim) to the Title IX Coordinator or an OWA</a:t>
            </a:r>
          </a:p>
          <a:p>
            <a:endParaRPr lang="en-US" dirty="0"/>
          </a:p>
          <a:p>
            <a:r>
              <a:rPr lang="en-US" dirty="0"/>
              <a:t>Reports can be made orally or in writing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OWA’s who obtain Actual Knowledge must promptly advise the Title IX Coordinator  </a:t>
            </a:r>
          </a:p>
          <a:p>
            <a:endParaRPr lang="en-US" dirty="0"/>
          </a:p>
          <a:p>
            <a:r>
              <a:rPr lang="en-US" dirty="0"/>
              <a:t>Any other employee who receives a report or who observes or learns of allegations of Prohibited Conduct must report it to the Title IX Coordinator</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5</a:t>
            </a:fld>
            <a:endParaRPr lang="en-US"/>
          </a:p>
        </p:txBody>
      </p:sp>
    </p:spTree>
    <p:extLst>
      <p:ext uri="{BB962C8B-B14F-4D97-AF65-F5344CB8AC3E}">
        <p14:creationId xmlns:p14="http://schemas.microsoft.com/office/powerpoint/2010/main" val="4213813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700" dirty="0"/>
              <a:t>Upon receiving a report of Prohibited Conduct, the Title IX Coordinator must:</a:t>
            </a:r>
          </a:p>
          <a:p>
            <a:pPr marL="285750" lvl="0" indent="-285750" fontAlgn="base">
              <a:buFont typeface="Arial" panose="020B0604020202020204" pitchFamily="34" charset="0"/>
              <a:buChar char="•"/>
            </a:pPr>
            <a:r>
              <a:rPr lang="en-US" sz="1700" dirty="0"/>
              <a:t>promptly contact the Complainant to discuss the availability of Supportive Measures and provide written information on Supportive Measures (as required by VAWA Amendments); </a:t>
            </a:r>
          </a:p>
          <a:p>
            <a:pPr marL="285750" lvl="0" indent="-285750" fontAlgn="base">
              <a:buFont typeface="Arial" panose="020B0604020202020204" pitchFamily="34" charset="0"/>
              <a:buChar char="•"/>
            </a:pPr>
            <a:r>
              <a:rPr lang="en-US" sz="1700" dirty="0"/>
              <a:t>consider the Complainant's wishes with respect to Supportive Measures;</a:t>
            </a:r>
          </a:p>
          <a:p>
            <a:pPr marL="285750" lvl="0" indent="-285750" fontAlgn="base">
              <a:buFont typeface="Arial" panose="020B0604020202020204" pitchFamily="34" charset="0"/>
              <a:buChar char="•"/>
            </a:pPr>
            <a:r>
              <a:rPr lang="en-US" sz="1700" dirty="0"/>
              <a:t>inform the Complainant of the availability of Supportive Measures with or without the filing of a Formal Complaint; </a:t>
            </a:r>
          </a:p>
          <a:p>
            <a:pPr marL="285750" lvl="0" indent="-285750" fontAlgn="base">
              <a:buFont typeface="Arial" panose="020B0604020202020204" pitchFamily="34" charset="0"/>
              <a:buChar char="•"/>
            </a:pPr>
            <a:r>
              <a:rPr lang="en-US" sz="1700" dirty="0"/>
              <a:t>explain to the Complainant the process for filing a Formal Complaint</a:t>
            </a:r>
          </a:p>
          <a:p>
            <a:pPr marL="285750" lvl="0" indent="-285750" fontAlgn="base">
              <a:buFont typeface="Arial" panose="020B0604020202020204" pitchFamily="34" charset="0"/>
              <a:buChar char="•"/>
            </a:pPr>
            <a:r>
              <a:rPr lang="en-US" sz="1700" dirty="0"/>
              <a:t>explain and provide written information on the following to persons alleging Domestic Violence, Dating Violence, Sexual Assault or Stalking regardless of whether the incident occurred on or off campus: </a:t>
            </a:r>
          </a:p>
          <a:p>
            <a:pPr marL="457200" lvl="1" indent="0" fontAlgn="base">
              <a:buFont typeface="Arial" panose="020B0604020202020204" pitchFamily="34" charset="0"/>
              <a:buNone/>
            </a:pPr>
            <a:r>
              <a:rPr lang="en-US" sz="1700" dirty="0"/>
              <a:t>1. the importance of preserving evidence as may be necessary to the proof of criminal Domestic Violence, Dating Violence, Sexual Assault or Stalking, or in obtaining an order of protection</a:t>
            </a:r>
          </a:p>
          <a:p>
            <a:pPr marL="457200" lvl="1" indent="0" fontAlgn="base">
              <a:buFont typeface="Arial" panose="020B0604020202020204" pitchFamily="34" charset="0"/>
              <a:buNone/>
            </a:pPr>
            <a:r>
              <a:rPr lang="en-US" sz="1700" dirty="0"/>
              <a:t>2. options regarding law enforcement and campus authorities, including notification of the survivor’s option to--</a:t>
            </a:r>
          </a:p>
          <a:p>
            <a:pPr fontAlgn="base"/>
            <a:r>
              <a:rPr lang="en-US" sz="1200" kern="1200" dirty="0">
                <a:solidFill>
                  <a:schemeClr val="tx1"/>
                </a:solidFill>
                <a:effectLst/>
                <a:latin typeface="+mn-lt"/>
                <a:ea typeface="+mn-ea"/>
                <a:cs typeface="+mn-cs"/>
              </a:rPr>
              <a:t>		(a) notify on-campus security, local police or both;</a:t>
            </a:r>
            <a:endParaRPr lang="en-US" sz="10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		(b) be assisted by the Title IX Coordinator in notifying law enforcement authorities if the victim so chooses; or</a:t>
            </a:r>
            <a:endParaRPr lang="en-US" sz="10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		(c) decline to notify such authorities; </a:t>
            </a:r>
            <a:endParaRPr lang="en-US" sz="1000" kern="1200" dirty="0">
              <a:solidFill>
                <a:schemeClr val="tx1"/>
              </a:solidFill>
              <a:effectLst/>
              <a:latin typeface="+mn-lt"/>
              <a:ea typeface="+mn-ea"/>
              <a:cs typeface="+mn-cs"/>
            </a:endParaRPr>
          </a:p>
          <a:p>
            <a:pPr fontAlgn="base"/>
            <a:r>
              <a:rPr lang="en-US" sz="1000" kern="1200" dirty="0">
                <a:solidFill>
                  <a:schemeClr val="tx1"/>
                </a:solidFill>
                <a:effectLst/>
                <a:latin typeface="+mn-lt"/>
                <a:ea typeface="+mn-ea"/>
                <a:cs typeface="+mn-cs"/>
              </a:rPr>
              <a:t>            3. </a:t>
            </a:r>
            <a:r>
              <a:rPr lang="en-US" sz="1700" dirty="0"/>
              <a:t>where applicable, the rights of survivors and the institution's responsibilities regarding orders of protection, no contact orders, restraining orders, or similar lawful         orders issued by a criminal, civil, or tribal court.</a:t>
            </a:r>
          </a:p>
          <a:p>
            <a:pPr lvl="2" fontAlgn="base"/>
            <a:endParaRPr lang="en-US" sz="1700" dirty="0"/>
          </a:p>
          <a:p>
            <a:pPr marL="171450" indent="-171450">
              <a:buFont typeface="Arial" panose="020B0604020202020204" pitchFamily="34" charset="0"/>
              <a:buChar char="•"/>
            </a:pPr>
            <a:r>
              <a:rPr lang="en-US" dirty="0"/>
              <a:t>Title IX Coordinator should encourage immediate involvement of the local rape crisis center or domestic violence victim service organization for allegations involving Dating Violence, Domestic Violence or Sexual Assault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Title IX Coordinator must provide support and services regardless of whether a Complainant makes a report to another organization or to local law enforcement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Title IX Coordinator must assist a Complainant who wishes to make a report to local police or campus security, if desired</a:t>
            </a:r>
          </a:p>
          <a:p>
            <a:pPr marL="0" indent="0">
              <a:buFont typeface="Arial" panose="020B0604020202020204" pitchFamily="34" charset="0"/>
              <a:buNone/>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Complainant’s identity will be kept confidential unless necessary to provide Supportive Measures. For example, if a no contact order is issued, the respondent would need to know who to avoid contact with. If a Complainant’s residence is moved, housing personnel may need to know to facilitate the move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All reports of Prohibited Conduct under the SMR Policy must be promptly investigated.  However, which of the Institute’s investigation procedures must be followed will be addressed in subsequent slides.</a:t>
            </a:r>
          </a:p>
          <a:p>
            <a:pPr lvl="2" fontAlgn="base"/>
            <a:endParaRPr lang="en-US" sz="1700" dirty="0"/>
          </a:p>
        </p:txBody>
      </p:sp>
      <p:sp>
        <p:nvSpPr>
          <p:cNvPr id="4" name="Slide Number Placeholder 3"/>
          <p:cNvSpPr>
            <a:spLocks noGrp="1"/>
          </p:cNvSpPr>
          <p:nvPr>
            <p:ph type="sldNum" sz="quarter" idx="10"/>
          </p:nvPr>
        </p:nvSpPr>
        <p:spPr/>
        <p:txBody>
          <a:bodyPr/>
          <a:lstStyle/>
          <a:p>
            <a:fld id="{5A5E1BE4-F563-4A90-A3D7-9125F111A6C8}" type="slidenum">
              <a:rPr lang="en-US" smtClean="0"/>
              <a:t>6</a:t>
            </a:fld>
            <a:endParaRPr lang="en-US"/>
          </a:p>
        </p:txBody>
      </p:sp>
    </p:spTree>
    <p:extLst>
      <p:ext uri="{BB962C8B-B14F-4D97-AF65-F5344CB8AC3E}">
        <p14:creationId xmlns:p14="http://schemas.microsoft.com/office/powerpoint/2010/main" val="4279090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fontAlgn="base"/>
            <a:endParaRPr lang="en-US" sz="1700" dirty="0"/>
          </a:p>
        </p:txBody>
      </p:sp>
      <p:sp>
        <p:nvSpPr>
          <p:cNvPr id="4" name="Slide Number Placeholder 3"/>
          <p:cNvSpPr>
            <a:spLocks noGrp="1"/>
          </p:cNvSpPr>
          <p:nvPr>
            <p:ph type="sldNum" sz="quarter" idx="10"/>
          </p:nvPr>
        </p:nvSpPr>
        <p:spPr/>
        <p:txBody>
          <a:bodyPr/>
          <a:lstStyle/>
          <a:p>
            <a:fld id="{5A5E1BE4-F563-4A90-A3D7-9125F111A6C8}" type="slidenum">
              <a:rPr lang="en-US" smtClean="0"/>
              <a:t>7</a:t>
            </a:fld>
            <a:endParaRPr lang="en-US"/>
          </a:p>
        </p:txBody>
      </p:sp>
    </p:spTree>
    <p:extLst>
      <p:ext uri="{BB962C8B-B14F-4D97-AF65-F5344CB8AC3E}">
        <p14:creationId xmlns:p14="http://schemas.microsoft.com/office/powerpoint/2010/main" val="300260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Even if no Formal Complaint is filed, an investigation and follow up action may still be required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indent="-171450">
              <a:buFont typeface="Arial" panose="020B0604020202020204" pitchFamily="34" charset="0"/>
              <a:buChar char="•"/>
            </a:pPr>
            <a:r>
              <a:rPr lang="en-US" dirty="0"/>
              <a:t>Reports of Prohibited Conduct that do not involve Sexual Harassment will be referred to the Safety and Security Manager (MI) or the Director of Education (TOA) (under the Student Code of Conduct) or the HR Manager (under the Employee Handbook), and will typically be investigated and adjudicated in accordance with the procedures under those policies</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However, the Safety and Security Manager/Director of Education, or the HR Manager, in consultation with the Title IX Coordinator, may adopt and utilize the Grievance Process under the SMR Policy. Such discretion should always be exercised in a consistent manner, in accordance with internal precedent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such cases, care should be used to communicate to the parties that the matter is </a:t>
            </a:r>
            <a:r>
              <a:rPr lang="en-US" u="sng" dirty="0"/>
              <a:t>not</a:t>
            </a:r>
            <a:r>
              <a:rPr lang="en-US" u="none" dirty="0"/>
              <a:t> a Title IX case under the SMR Policy, rather it is a disciplinary case under the Employee Handbook or Student Code of Conduct, even if the Grievance Process is utilized.</a:t>
            </a:r>
            <a:endParaRPr lang="en-US" dirty="0"/>
          </a:p>
          <a:p>
            <a:pPr marL="457200" lvl="1" indent="0">
              <a:buFont typeface="Arial" panose="020B0604020202020204" pitchFamily="34" charset="0"/>
              <a:buNone/>
            </a:pPr>
            <a:endParaRPr lang="en-US" dirty="0"/>
          </a:p>
          <a:p>
            <a:pPr marL="171450" indent="-171450">
              <a:buFont typeface="Arial" panose="020B0604020202020204" pitchFamily="34" charset="0"/>
              <a:buChar char="•"/>
            </a:pPr>
            <a:r>
              <a:rPr lang="en-US" dirty="0"/>
              <a:t>Some Formal Complaints (of Sexual Harassment) may be consolidated (investigated and decided together under the Grievance Process) with reports of Prohibited Conduct, or alleged violations of other College policies, within the Title IX Coordinator’s discretion.  Again, care should be used to communicate to the parties which allegations are Title IX allegations, and which allegations are simply allegations of Prohibited Conduct or allegations of violations of other College policies.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8</a:t>
            </a:fld>
            <a:endParaRPr lang="en-US"/>
          </a:p>
        </p:txBody>
      </p:sp>
    </p:spTree>
    <p:extLst>
      <p:ext uri="{BB962C8B-B14F-4D97-AF65-F5344CB8AC3E}">
        <p14:creationId xmlns:p14="http://schemas.microsoft.com/office/powerpoint/2010/main" val="927089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US" dirty="0"/>
              <a:t>A Formal Complaint:</a:t>
            </a:r>
          </a:p>
          <a:p>
            <a:pPr marL="171450" indent="-171450">
              <a:lnSpc>
                <a:spcPct val="200000"/>
              </a:lnSpc>
              <a:buFont typeface="Arial" panose="020B0604020202020204" pitchFamily="34" charset="0"/>
              <a:buChar char="•"/>
            </a:pPr>
            <a:r>
              <a:rPr lang="en-US" dirty="0"/>
              <a:t>May</a:t>
            </a:r>
            <a:r>
              <a:rPr lang="en-US" baseline="0" dirty="0"/>
              <a:t> be signed by Complainant or Title IX Coordinator</a:t>
            </a:r>
          </a:p>
          <a:p>
            <a:pPr marL="171450" indent="-171450">
              <a:lnSpc>
                <a:spcPct val="200000"/>
              </a:lnSpc>
              <a:buFont typeface="Arial" panose="020B0604020202020204" pitchFamily="34" charset="0"/>
              <a:buChar char="•"/>
            </a:pPr>
            <a:r>
              <a:rPr lang="en-US" baseline="0" dirty="0"/>
              <a:t>Alleges Sexual</a:t>
            </a:r>
            <a:r>
              <a:rPr lang="en-US" dirty="0"/>
              <a:t> Harassment</a:t>
            </a:r>
            <a:endParaRPr lang="en-US" baseline="0" dirty="0"/>
          </a:p>
          <a:p>
            <a:pPr marL="171450" indent="-171450">
              <a:lnSpc>
                <a:spcPct val="200000"/>
              </a:lnSpc>
              <a:buFont typeface="Arial" panose="020B0604020202020204" pitchFamily="34" charset="0"/>
              <a:buChar char="•"/>
            </a:pPr>
            <a:r>
              <a:rPr lang="en-US" baseline="0" dirty="0"/>
              <a:t>Requesting investigation of allegations</a:t>
            </a:r>
          </a:p>
          <a:p>
            <a:pPr marL="171450" indent="-171450">
              <a:lnSpc>
                <a:spcPct val="200000"/>
              </a:lnSpc>
              <a:buFont typeface="Arial" panose="020B0604020202020204" pitchFamily="34" charset="0"/>
              <a:buChar char="•"/>
            </a:pPr>
            <a:r>
              <a:rPr lang="en-US" dirty="0"/>
              <a:t>May use Formal Complaint form, but not required</a:t>
            </a:r>
          </a:p>
          <a:p>
            <a:pPr marL="0" indent="0">
              <a:lnSpc>
                <a:spcPct val="200000"/>
              </a:lnSpc>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may be cases where the Title IX Coordinator signs a Formal Complaint in order to trigger the Grievance Process even if the Complainant does not file a Formal Complaint (e.g., pattern of reports against same respondent); Care must be taken to avoid further trauma to complainant in that type of case.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Title IX Coordinator deems it appropriate to sign a Formal Complaint, the Title IX Coordinator cannot sign a Formal Complaint that would require dismissal.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Where the Title IX Coordinator signs a Formal Complaint, the Title IX Coordinator is not a Complainant or otherwise a Party under this Policy.</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Considerations in deciding whether to sign a Formal Complaint (over the wishes of the Complainant or without their participation):</a:t>
            </a:r>
          </a:p>
          <a:p>
            <a:pPr marL="628650" lvl="1" indent="-171450">
              <a:buFont typeface="Arial" panose="020B0604020202020204" pitchFamily="34" charset="0"/>
              <a:buChar char="•"/>
            </a:pPr>
            <a:r>
              <a:rPr lang="en-US" dirty="0"/>
              <a:t>Status of Respondent</a:t>
            </a:r>
          </a:p>
          <a:p>
            <a:pPr marL="628650" lvl="1" indent="-171450">
              <a:buFont typeface="Arial" panose="020B0604020202020204" pitchFamily="34" charset="0"/>
              <a:buChar char="•"/>
            </a:pPr>
            <a:r>
              <a:rPr lang="en-US" dirty="0"/>
              <a:t>Whether there have been multiple reports</a:t>
            </a:r>
          </a:p>
          <a:p>
            <a:pPr marL="628650" lvl="1" indent="-171450">
              <a:buFont typeface="Arial" panose="020B0604020202020204" pitchFamily="34" charset="0"/>
              <a:buChar char="•"/>
            </a:pPr>
            <a:r>
              <a:rPr lang="en-US" dirty="0"/>
              <a:t>Seriousness of the alleged conduct</a:t>
            </a:r>
          </a:p>
          <a:p>
            <a:pPr marL="628650" lvl="1" indent="-171450">
              <a:buFont typeface="Arial" panose="020B0604020202020204" pitchFamily="34" charset="0"/>
              <a:buChar char="•"/>
            </a:pPr>
            <a:r>
              <a:rPr lang="en-US" dirty="0"/>
              <a:t>Level of danger to the community</a:t>
            </a:r>
          </a:p>
          <a:p>
            <a:pPr marL="628650" lvl="1" indent="-171450">
              <a:buFont typeface="Arial" panose="020B0604020202020204" pitchFamily="34" charset="0"/>
              <a:buChar char="•"/>
            </a:pPr>
            <a:r>
              <a:rPr lang="en-US" dirty="0"/>
              <a:t>Age of the Complainant</a:t>
            </a:r>
          </a:p>
          <a:p>
            <a:pPr marL="628650" lvl="1" indent="-171450">
              <a:buFont typeface="Arial" panose="020B0604020202020204" pitchFamily="34" charset="0"/>
              <a:buChar char="•"/>
            </a:pPr>
            <a:r>
              <a:rPr lang="en-US" dirty="0"/>
              <a:t>Whether there are other interventions that are appropriate</a:t>
            </a:r>
          </a:p>
          <a:p>
            <a:pPr marL="628650" lvl="1" indent="-171450">
              <a:buFont typeface="Arial" panose="020B0604020202020204" pitchFamily="34" charset="0"/>
              <a:buChar char="•"/>
            </a:pPr>
            <a:r>
              <a:rPr lang="en-US" dirty="0"/>
              <a:t>Ability of the Institute to conduct an investigation and obtain evidence without the Complainant’s participation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9</a:t>
            </a:fld>
            <a:endParaRPr lang="en-US"/>
          </a:p>
        </p:txBody>
      </p:sp>
    </p:spTree>
    <p:extLst>
      <p:ext uri="{BB962C8B-B14F-4D97-AF65-F5344CB8AC3E}">
        <p14:creationId xmlns:p14="http://schemas.microsoft.com/office/powerpoint/2010/main" val="1121318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Where a Complainant desires to initiate the Grievance Process, the Complainant cannot remain anonymous. The Complainant’s identity will need to be disclosed to each Respondent.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However, the Title IX Coordinator may file a Formal Complaint based on an anonymous report or complaint, which the Institute will investigate.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Complainant may file criminal complaint whether or not a Formal Complaint is filed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5E1BE4-F563-4A90-A3D7-9125F111A6C8}" type="slidenum">
              <a:rPr lang="en-US" smtClean="0"/>
              <a:t>10</a:t>
            </a:fld>
            <a:endParaRPr lang="en-US"/>
          </a:p>
        </p:txBody>
      </p:sp>
    </p:spTree>
    <p:extLst>
      <p:ext uri="{BB962C8B-B14F-4D97-AF65-F5344CB8AC3E}">
        <p14:creationId xmlns:p14="http://schemas.microsoft.com/office/powerpoint/2010/main" val="901904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p:cNvPicPr>
            <a:picLocks noChangeAspect="1"/>
          </p:cNvPicPr>
          <p:nvPr userDrawn="1"/>
        </p:nvPicPr>
        <p:blipFill>
          <a:blip r:embed="rId2"/>
          <a:srcRect/>
          <a:stretch>
            <a:fillRect/>
          </a:stretch>
        </p:blipFill>
        <p:spPr>
          <a:xfrm>
            <a:off x="0" y="157794"/>
            <a:ext cx="1610336" cy="1610336"/>
          </a:xfrm>
          <a:prstGeom prst="rect">
            <a:avLst/>
          </a:prstGeom>
        </p:spPr>
      </p:pic>
    </p:spTree>
    <p:extLst>
      <p:ext uri="{BB962C8B-B14F-4D97-AF65-F5344CB8AC3E}">
        <p14:creationId xmlns:p14="http://schemas.microsoft.com/office/powerpoint/2010/main" val="24999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63534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417271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4075224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4" name="Rectangle 3"/>
          <p:cNvSpPr/>
          <p:nvPr/>
        </p:nvSpPr>
        <p:spPr>
          <a:xfrm>
            <a:off x="0" y="688976"/>
            <a:ext cx="12192000" cy="663575"/>
          </a:xfrm>
          <a:prstGeom prst="rect">
            <a:avLst/>
          </a:prstGeom>
          <a:solidFill>
            <a:srgbClr val="421C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1800">
              <a:solidFill>
                <a:prstClr val="white"/>
              </a:solidFill>
            </a:endParaRPr>
          </a:p>
        </p:txBody>
      </p:sp>
      <p:sp>
        <p:nvSpPr>
          <p:cNvPr id="8"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000" b="1" cap="all">
                <a:solidFill>
                  <a:srgbClr val="FFFFFF"/>
                </a:solidFill>
                <a:latin typeface="Arial Narrow"/>
              </a:defRPr>
            </a:lvl1pPr>
          </a:lstStyle>
          <a:p>
            <a:pPr lvl="0"/>
            <a:r>
              <a:rPr lang="en-US"/>
              <a:t>Click to edit Master title style</a:t>
            </a:r>
          </a:p>
        </p:txBody>
      </p:sp>
      <p:sp>
        <p:nvSpPr>
          <p:cNvPr id="13" name="Text Placeholder 2"/>
          <p:cNvSpPr>
            <a:spLocks noGrp="1"/>
          </p:cNvSpPr>
          <p:nvPr>
            <p:ph type="body" sz="half" idx="1"/>
          </p:nvPr>
        </p:nvSpPr>
        <p:spPr>
          <a:xfrm>
            <a:off x="469605" y="1850219"/>
            <a:ext cx="5384800" cy="4038600"/>
          </a:xfrm>
          <a:prstGeom prst="rect">
            <a:avLst/>
          </a:prstGeom>
        </p:spPr>
        <p:txBody>
          <a:bodyPr/>
          <a:lstStyle>
            <a:lvl2pPr>
              <a:defRPr>
                <a:solidFill>
                  <a:srgbClr val="2B142D"/>
                </a:solidFill>
              </a:defRPr>
            </a:lvl2pPr>
            <a:lvl3pPr>
              <a:defRPr>
                <a:solidFill>
                  <a:srgbClr val="2B142D"/>
                </a:solidFill>
              </a:defRPr>
            </a:lvl3pPr>
            <a:lvl4pPr>
              <a:defRPr>
                <a:solidFill>
                  <a:srgbClr val="2B142D"/>
                </a:solidFill>
              </a:defRPr>
            </a:lvl4pPr>
            <a:lvl5pPr>
              <a:defRPr>
                <a:solidFill>
                  <a:srgbClr val="2B142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lipArt Placeholder 3"/>
          <p:cNvSpPr>
            <a:spLocks noGrp="1"/>
          </p:cNvSpPr>
          <p:nvPr>
            <p:ph type="clipArt" sz="half" idx="2"/>
          </p:nvPr>
        </p:nvSpPr>
        <p:spPr>
          <a:xfrm>
            <a:off x="6217599" y="1840218"/>
            <a:ext cx="5384800" cy="4038600"/>
          </a:xfrm>
          <a:prstGeom prst="rect">
            <a:avLst/>
          </a:prstGeom>
        </p:spPr>
        <p:txBody>
          <a:bodyPr rtlCol="0">
            <a:normAutofit/>
          </a:bodyPr>
          <a:lstStyle/>
          <a:p>
            <a:pPr lvl="0"/>
            <a:r>
              <a:rPr lang="en-US" noProof="0"/>
              <a:t>Click icon to add clip art</a:t>
            </a:r>
          </a:p>
        </p:txBody>
      </p:sp>
      <p:pic>
        <p:nvPicPr>
          <p:cNvPr id="7" name="Picture 6"/>
          <p:cNvPicPr>
            <a:picLocks noChangeAspect="1"/>
          </p:cNvPicPr>
          <p:nvPr userDrawn="1"/>
        </p:nvPicPr>
        <p:blipFill>
          <a:blip r:embed="rId2"/>
          <a:srcRect/>
          <a:stretch>
            <a:fillRect/>
          </a:stretch>
        </p:blipFill>
        <p:spPr>
          <a:xfrm>
            <a:off x="10847094" y="84494"/>
            <a:ext cx="906632" cy="1015585"/>
          </a:xfrm>
          <a:prstGeom prst="rect">
            <a:avLst/>
          </a:prstGeom>
        </p:spPr>
      </p:pic>
    </p:spTree>
    <p:extLst>
      <p:ext uri="{BB962C8B-B14F-4D97-AF65-F5344CB8AC3E}">
        <p14:creationId xmlns:p14="http://schemas.microsoft.com/office/powerpoint/2010/main" val="3517139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268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Text and Clip Ar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69605" y="1850219"/>
            <a:ext cx="5384800" cy="4038600"/>
          </a:xfrm>
          <a:prstGeom prst="rect">
            <a:avLst/>
          </a:prstGeom>
        </p:spPr>
        <p:txBody>
          <a:bodyPr/>
          <a:lstStyle>
            <a:lvl1pPr>
              <a:defRPr>
                <a:solidFill>
                  <a:srgbClr val="421C5E"/>
                </a:solidFill>
              </a:defRPr>
            </a:lvl1pPr>
            <a:lvl2pPr>
              <a:defRPr>
                <a:solidFill>
                  <a:srgbClr val="2B142D"/>
                </a:solidFill>
              </a:defRPr>
            </a:lvl2pPr>
            <a:lvl3pPr>
              <a:defRPr>
                <a:solidFill>
                  <a:srgbClr val="2B142D"/>
                </a:solidFill>
              </a:defRPr>
            </a:lvl3pPr>
            <a:lvl4pPr>
              <a:defRPr>
                <a:solidFill>
                  <a:srgbClr val="2B142D"/>
                </a:solidFill>
              </a:defRPr>
            </a:lvl4pPr>
            <a:lvl5pPr>
              <a:defRPr>
                <a:solidFill>
                  <a:srgbClr val="2B142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217599" y="1840218"/>
            <a:ext cx="5384800" cy="4038600"/>
          </a:xfrm>
          <a:prstGeom prst="rect">
            <a:avLst/>
          </a:prstGeom>
        </p:spPr>
        <p:txBody>
          <a:bodyPr rtlCol="0">
            <a:normAutofit/>
          </a:bodyPr>
          <a:lstStyle>
            <a:lvl1pPr>
              <a:defRPr>
                <a:solidFill>
                  <a:srgbClr val="421C5E"/>
                </a:solidFill>
              </a:defRPr>
            </a:lvl1pPr>
          </a:lstStyle>
          <a:p>
            <a:pPr lvl="0"/>
            <a:r>
              <a:rPr lang="en-US" noProof="0"/>
              <a:t>Click icon to add clip art</a:t>
            </a:r>
          </a:p>
        </p:txBody>
      </p:sp>
      <p:sp>
        <p:nvSpPr>
          <p:cNvPr id="5" name="Rectangle 4"/>
          <p:cNvSpPr/>
          <p:nvPr/>
        </p:nvSpPr>
        <p:spPr>
          <a:xfrm>
            <a:off x="0" y="688976"/>
            <a:ext cx="12192000" cy="663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1800">
              <a:solidFill>
                <a:prstClr val="white"/>
              </a:solidFill>
            </a:endParaRPr>
          </a:p>
        </p:txBody>
      </p:sp>
      <p:sp>
        <p:nvSpPr>
          <p:cNvPr id="7" name="Title Placeholder 1"/>
          <p:cNvSpPr>
            <a:spLocks noGrp="1"/>
          </p:cNvSpPr>
          <p:nvPr>
            <p:ph type="title"/>
          </p:nvPr>
        </p:nvSpPr>
        <p:spPr>
          <a:xfrm>
            <a:off x="334682" y="681499"/>
            <a:ext cx="11887200" cy="663575"/>
          </a:xfrm>
          <a:prstGeom prst="rect">
            <a:avLst/>
          </a:prstGeom>
          <a:noFill/>
          <a:ln w="9525">
            <a:noFill/>
            <a:miter lim="800000"/>
          </a:ln>
        </p:spPr>
        <p:txBody>
          <a:bodyPr>
            <a:noAutofit/>
          </a:bodyPr>
          <a:lstStyle>
            <a:lvl1pPr algn="l">
              <a:lnSpc>
                <a:spcPct val="90000"/>
              </a:lnSpc>
              <a:defRPr sz="4000" b="1" cap="all">
                <a:solidFill>
                  <a:srgbClr val="FFFFFF"/>
                </a:solidFill>
                <a:effectLst>
                  <a:outerShdw blurRad="38100" dist="25400" dir="13500000" algn="br" rotWithShape="0">
                    <a:prstClr val="black">
                      <a:alpha val="40000"/>
                    </a:prstClr>
                  </a:outerShdw>
                </a:effectLst>
                <a:latin typeface="Arial Narrow"/>
              </a:defRPr>
            </a:lvl1pPr>
          </a:lstStyle>
          <a:p>
            <a:pPr lvl="0"/>
            <a:r>
              <a:rPr lang="en-US"/>
              <a:t>Click to edit Master title style</a:t>
            </a:r>
          </a:p>
        </p:txBody>
      </p:sp>
      <p:pic>
        <p:nvPicPr>
          <p:cNvPr id="6" name="Picture 5"/>
          <p:cNvPicPr>
            <a:picLocks noChangeAspect="1"/>
          </p:cNvPicPr>
          <p:nvPr userDrawn="1"/>
        </p:nvPicPr>
        <p:blipFill>
          <a:blip r:embed="rId2"/>
          <a:srcRect/>
          <a:stretch>
            <a:fillRect/>
          </a:stretch>
        </p:blipFill>
        <p:spPr>
          <a:xfrm>
            <a:off x="10847094" y="84494"/>
            <a:ext cx="906632" cy="1015585"/>
          </a:xfrm>
          <a:prstGeom prst="rect">
            <a:avLst/>
          </a:prstGeom>
        </p:spPr>
      </p:pic>
    </p:spTree>
    <p:extLst>
      <p:ext uri="{BB962C8B-B14F-4D97-AF65-F5344CB8AC3E}">
        <p14:creationId xmlns:p14="http://schemas.microsoft.com/office/powerpoint/2010/main" val="2952433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Rectangle 1"/>
          <p:cNvSpPr/>
          <p:nvPr userDrawn="1"/>
        </p:nvSpPr>
        <p:spPr>
          <a:xfrm>
            <a:off x="10439572" y="0"/>
            <a:ext cx="1752428" cy="1300095"/>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a:xfrm>
            <a:off x="5137748" y="6560478"/>
            <a:ext cx="2844800" cy="297522"/>
          </a:xfrm>
          <a:prstGeom prst="rect">
            <a:avLst/>
          </a:prstGeom>
        </p:spPr>
        <p:txBody>
          <a:bodyPr/>
          <a:lstStyle/>
          <a:p>
            <a:fld id="{E53CAEE4-7284-4D53-83D7-4A4337E979E6}" type="slidenum">
              <a:rPr lang="en-US" smtClean="0"/>
              <a:t>‹#›</a:t>
            </a:fld>
            <a:endParaRPr lang="en-US"/>
          </a:p>
        </p:txBody>
      </p:sp>
      <p:sp>
        <p:nvSpPr>
          <p:cNvPr id="5"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400" b="1" cap="all">
                <a:solidFill>
                  <a:srgbClr val="421C5E"/>
                </a:solidFill>
                <a:latin typeface="Arial Narrow"/>
              </a:defRPr>
            </a:lvl1pPr>
          </a:lstStyle>
          <a:p>
            <a:pPr lvl="0"/>
            <a:r>
              <a:rPr lang="en-US"/>
              <a:t>Click to edit Master title style</a:t>
            </a:r>
          </a:p>
        </p:txBody>
      </p:sp>
      <p:sp>
        <p:nvSpPr>
          <p:cNvPr id="6" name="Text Placeholder 2"/>
          <p:cNvSpPr>
            <a:spLocks noGrp="1"/>
          </p:cNvSpPr>
          <p:nvPr>
            <p:ph idx="1"/>
          </p:nvPr>
        </p:nvSpPr>
        <p:spPr>
          <a:xfrm>
            <a:off x="609600" y="1600201"/>
            <a:ext cx="10972800" cy="4525963"/>
          </a:xfrm>
          <a:prstGeom prst="rect">
            <a:avLst/>
          </a:prstGeom>
          <a:noFill/>
          <a:ln w="9525">
            <a:noFill/>
            <a:miter lim="800000"/>
          </a:ln>
        </p:spPr>
        <p:txBody>
          <a:bodyPr/>
          <a:lstStyle>
            <a:lvl1pPr marL="0" indent="0">
              <a:spcBef>
                <a:spcPts val="1400"/>
              </a:spcBef>
              <a:spcAft>
                <a:spcPct val="0"/>
              </a:spcAft>
              <a:buNone/>
              <a:defRPr sz="3200" b="0" cap="none">
                <a:solidFill>
                  <a:srgbClr val="404040"/>
                </a:solidFill>
                <a:latin typeface="Arial Narrow"/>
                <a:cs typeface="Arial Narrow"/>
              </a:defRPr>
            </a:lvl1pPr>
            <a:lvl2pPr marL="801688" indent="-344488">
              <a:spcBef>
                <a:spcPts val="1400"/>
              </a:spcBef>
              <a:spcAft>
                <a:spcPct val="0"/>
              </a:spcAft>
              <a:buFont typeface="Wingdings" charset="2"/>
              <a:buChar char="§"/>
              <a:defRPr sz="2600" b="0">
                <a:solidFill>
                  <a:srgbClr val="2B142D"/>
                </a:solidFill>
                <a:latin typeface="Arial" pitchFamily="34" charset="0"/>
                <a:cs typeface="Arial" pitchFamily="34" charset="0"/>
              </a:defRPr>
            </a:lvl2pPr>
            <a:lvl3pPr>
              <a:spcBef>
                <a:spcPts val="1400"/>
              </a:spcBef>
              <a:spcAft>
                <a:spcPct val="0"/>
              </a:spcAft>
              <a:defRPr sz="2600" b="0">
                <a:solidFill>
                  <a:srgbClr val="2B142D"/>
                </a:solidFill>
                <a:latin typeface="Arial" pitchFamily="34" charset="0"/>
                <a:cs typeface="Arial" pitchFamily="34" charset="0"/>
              </a:defRPr>
            </a:lvl3pPr>
            <a:lvl4pPr>
              <a:spcBef>
                <a:spcPts val="1400"/>
              </a:spcBef>
              <a:spcAft>
                <a:spcPct val="0"/>
              </a:spcAft>
              <a:defRPr sz="2600" b="0">
                <a:solidFill>
                  <a:srgbClr val="2B142D"/>
                </a:solidFill>
                <a:latin typeface="Arial" pitchFamily="34" charset="0"/>
                <a:cs typeface="Arial" pitchFamily="34" charset="0"/>
              </a:defRPr>
            </a:lvl4pPr>
            <a:lvl5pPr>
              <a:spcBef>
                <a:spcPts val="1400"/>
              </a:spcBef>
              <a:spcAft>
                <a:spcPct val="0"/>
              </a:spcAft>
              <a:defRPr sz="2600" b="0">
                <a:solidFill>
                  <a:srgbClr val="2B142D"/>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350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5137748" y="6560478"/>
            <a:ext cx="2844800" cy="297522"/>
          </a:xfrm>
          <a:prstGeom prst="rect">
            <a:avLst/>
          </a:prstGeom>
        </p:spPr>
        <p:txBody>
          <a:bodyPr/>
          <a:lstStyle/>
          <a:p>
            <a:fld id="{E53CAEE4-7284-4D53-83D7-4A4337E979E6}" type="slidenum">
              <a:rPr lang="en-US" smtClean="0"/>
              <a:t>‹#›</a:t>
            </a:fld>
            <a:endParaRPr lang="en-US"/>
          </a:p>
        </p:txBody>
      </p:sp>
      <p:sp>
        <p:nvSpPr>
          <p:cNvPr id="5"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400" b="1" cap="all">
                <a:solidFill>
                  <a:srgbClr val="421C5E"/>
                </a:solidFill>
                <a:latin typeface="Arial Narrow"/>
              </a:defRPr>
            </a:lvl1pPr>
          </a:lstStyle>
          <a:p>
            <a:pPr lvl="0"/>
            <a:endParaRPr lang="en-US"/>
          </a:p>
        </p:txBody>
      </p:sp>
      <p:sp>
        <p:nvSpPr>
          <p:cNvPr id="6" name="Text Placeholder 2"/>
          <p:cNvSpPr>
            <a:spLocks noGrp="1"/>
          </p:cNvSpPr>
          <p:nvPr>
            <p:ph idx="1"/>
          </p:nvPr>
        </p:nvSpPr>
        <p:spPr>
          <a:xfrm>
            <a:off x="609600" y="1600201"/>
            <a:ext cx="10972800" cy="4525963"/>
          </a:xfrm>
          <a:prstGeom prst="rect">
            <a:avLst/>
          </a:prstGeom>
          <a:noFill/>
          <a:ln w="9525">
            <a:noFill/>
            <a:miter lim="800000"/>
          </a:ln>
        </p:spPr>
        <p:txBody>
          <a:bodyPr/>
          <a:lstStyle>
            <a:lvl1pPr marL="0" indent="0">
              <a:spcBef>
                <a:spcPts val="1400"/>
              </a:spcBef>
              <a:spcAft>
                <a:spcPct val="0"/>
              </a:spcAft>
              <a:buNone/>
              <a:defRPr sz="3200" b="0" cap="none">
                <a:solidFill>
                  <a:srgbClr val="404040"/>
                </a:solidFill>
                <a:latin typeface="Arial Narrow"/>
                <a:cs typeface="Arial Narrow"/>
              </a:defRPr>
            </a:lvl1pPr>
            <a:lvl2pPr marL="801688" indent="-344488">
              <a:spcBef>
                <a:spcPts val="1400"/>
              </a:spcBef>
              <a:spcAft>
                <a:spcPct val="0"/>
              </a:spcAft>
              <a:buFont typeface="Wingdings" charset="2"/>
              <a:buChar char="§"/>
              <a:defRPr sz="2600" b="0">
                <a:solidFill>
                  <a:srgbClr val="2B142D"/>
                </a:solidFill>
                <a:latin typeface="Arial" pitchFamily="34" charset="0"/>
                <a:cs typeface="Arial" pitchFamily="34" charset="0"/>
              </a:defRPr>
            </a:lvl2pPr>
            <a:lvl3pPr>
              <a:spcBef>
                <a:spcPts val="1400"/>
              </a:spcBef>
              <a:spcAft>
                <a:spcPct val="0"/>
              </a:spcAft>
              <a:defRPr sz="2600" b="0">
                <a:solidFill>
                  <a:srgbClr val="2B142D"/>
                </a:solidFill>
                <a:latin typeface="Arial" pitchFamily="34" charset="0"/>
                <a:cs typeface="Arial" pitchFamily="34" charset="0"/>
              </a:defRPr>
            </a:lvl3pPr>
            <a:lvl4pPr>
              <a:spcBef>
                <a:spcPts val="1400"/>
              </a:spcBef>
              <a:spcAft>
                <a:spcPct val="0"/>
              </a:spcAft>
              <a:defRPr sz="2600" b="0">
                <a:solidFill>
                  <a:srgbClr val="2B142D"/>
                </a:solidFill>
                <a:latin typeface="Arial" pitchFamily="34" charset="0"/>
                <a:cs typeface="Arial" pitchFamily="34" charset="0"/>
              </a:defRPr>
            </a:lvl4pPr>
            <a:lvl5pPr>
              <a:spcBef>
                <a:spcPts val="1400"/>
              </a:spcBef>
              <a:spcAft>
                <a:spcPct val="0"/>
              </a:spcAft>
              <a:defRPr sz="2600" b="0">
                <a:solidFill>
                  <a:srgbClr val="2B142D"/>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939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a:srcRect/>
          <a:stretch>
            <a:fillRect/>
          </a:stretch>
        </p:blipFill>
        <p:spPr>
          <a:xfrm>
            <a:off x="28510" y="222488"/>
            <a:ext cx="1317548" cy="1317548"/>
          </a:xfrm>
          <a:prstGeom prst="rect">
            <a:avLst/>
          </a:prstGeom>
        </p:spPr>
      </p:pic>
    </p:spTree>
    <p:extLst>
      <p:ext uri="{BB962C8B-B14F-4D97-AF65-F5344CB8AC3E}">
        <p14:creationId xmlns:p14="http://schemas.microsoft.com/office/powerpoint/2010/main" val="223343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434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a:srcRect/>
          <a:stretch>
            <a:fillRect/>
          </a:stretch>
        </p:blipFill>
        <p:spPr>
          <a:xfrm>
            <a:off x="8147977" y="6645499"/>
            <a:ext cx="3668774" cy="128945"/>
          </a:xfrm>
          <a:prstGeom prst="rect">
            <a:avLst/>
          </a:prstGeom>
        </p:spPr>
      </p:pic>
      <p:pic>
        <p:nvPicPr>
          <p:cNvPr id="7" name="Picture 6"/>
          <p:cNvPicPr>
            <a:picLocks noChangeAspect="1"/>
          </p:cNvPicPr>
          <p:nvPr userDrawn="1"/>
        </p:nvPicPr>
        <p:blipFill>
          <a:blip r:embed="rId3"/>
          <a:srcRect/>
          <a:stretch>
            <a:fillRect/>
          </a:stretch>
        </p:blipFill>
        <p:spPr>
          <a:xfrm>
            <a:off x="0" y="157794"/>
            <a:ext cx="1610336" cy="1610336"/>
          </a:xfrm>
          <a:prstGeom prst="rect">
            <a:avLst/>
          </a:prstGeom>
        </p:spPr>
      </p:pic>
    </p:spTree>
    <p:extLst>
      <p:ext uri="{BB962C8B-B14F-4D97-AF65-F5344CB8AC3E}">
        <p14:creationId xmlns:p14="http://schemas.microsoft.com/office/powerpoint/2010/main" val="376638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28157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429955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pic>
        <p:nvPicPr>
          <p:cNvPr id="6" name="Picture 5"/>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74523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10459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7" name="Picture 6"/>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32223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9"/>
          <a:srcRect/>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0"/>
          <a:srcRect/>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a:solidFill>
                  <a:schemeClr val="bg1"/>
                </a:solidFill>
                <a:latin typeface="Helvetica" panose="020B0604020202030204" pitchFamily="34" charset="0"/>
              </a:rPr>
              <a:t>fisherphillips.com</a:t>
            </a:r>
          </a:p>
        </p:txBody>
      </p:sp>
    </p:spTree>
    <p:extLst>
      <p:ext uri="{BB962C8B-B14F-4D97-AF65-F5344CB8AC3E}">
        <p14:creationId xmlns:p14="http://schemas.microsoft.com/office/powerpoint/2010/main" val="3243459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2CFA0-4DBB-4B91-974B-144110552667}"/>
              </a:ext>
            </a:extLst>
          </p:cNvPr>
          <p:cNvSpPr>
            <a:spLocks noGrp="1"/>
          </p:cNvSpPr>
          <p:nvPr>
            <p:ph type="ctrTitle"/>
          </p:nvPr>
        </p:nvSpPr>
        <p:spPr/>
        <p:txBody>
          <a:bodyPr>
            <a:normAutofit fontScale="90000"/>
          </a:bodyPr>
          <a:lstStyle/>
          <a:p>
            <a:r>
              <a:rPr lang="en-US" dirty="0"/>
              <a:t>Overview of the Sexual Misconduct Response Process</a:t>
            </a:r>
          </a:p>
        </p:txBody>
      </p:sp>
      <p:sp>
        <p:nvSpPr>
          <p:cNvPr id="3" name="Subtitle 2">
            <a:extLst>
              <a:ext uri="{FF2B5EF4-FFF2-40B4-BE49-F238E27FC236}">
                <a16:creationId xmlns:a16="http://schemas.microsoft.com/office/drawing/2014/main" id="{4C0E56EC-A2F7-49C2-8E58-5EDC63007788}"/>
              </a:ext>
            </a:extLst>
          </p:cNvPr>
          <p:cNvSpPr>
            <a:spLocks noGrp="1"/>
          </p:cNvSpPr>
          <p:nvPr>
            <p:ph type="subTitle" idx="1"/>
          </p:nvPr>
        </p:nvSpPr>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678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a:xfrm>
            <a:off x="1461845" y="237045"/>
            <a:ext cx="10268712" cy="1186019"/>
          </a:xfrm>
        </p:spPr>
        <p:txBody>
          <a:bodyPr/>
          <a:lstStyle/>
          <a:p>
            <a:r>
              <a:rPr lang="en-US" dirty="0"/>
              <a:t>Filing the Formal Complaint</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85000" lnSpcReduction="20000"/>
          </a:bodyPr>
          <a:lstStyle/>
          <a:p>
            <a:pPr>
              <a:lnSpc>
                <a:spcPct val="120000"/>
              </a:lnSpc>
            </a:pPr>
            <a:r>
              <a:rPr lang="en-US" dirty="0"/>
              <a:t>Complainant’s identity must be disclosed to Respondent if Complainant files Formal Complaint</a:t>
            </a:r>
          </a:p>
          <a:p>
            <a:pPr marL="0" indent="0">
              <a:lnSpc>
                <a:spcPct val="110000"/>
              </a:lnSpc>
              <a:buNone/>
            </a:pPr>
            <a:endParaRPr lang="en-US" dirty="0"/>
          </a:p>
          <a:p>
            <a:pPr>
              <a:lnSpc>
                <a:spcPct val="110000"/>
              </a:lnSpc>
            </a:pPr>
            <a:r>
              <a:rPr lang="en-US" dirty="0"/>
              <a:t>Anonymous complaints</a:t>
            </a:r>
          </a:p>
          <a:p>
            <a:pPr lvl="1">
              <a:lnSpc>
                <a:spcPct val="110000"/>
              </a:lnSpc>
            </a:pPr>
            <a:r>
              <a:rPr lang="en-US" dirty="0"/>
              <a:t>Institution will still investigate to fullest extent possible, which may be limited</a:t>
            </a:r>
          </a:p>
          <a:p>
            <a:pPr marL="0" indent="0">
              <a:lnSpc>
                <a:spcPct val="110000"/>
              </a:lnSpc>
              <a:buNone/>
            </a:pPr>
            <a:endParaRPr lang="en-US" baseline="0" dirty="0"/>
          </a:p>
          <a:p>
            <a:pPr>
              <a:lnSpc>
                <a:spcPct val="110000"/>
              </a:lnSpc>
            </a:pPr>
            <a:r>
              <a:rPr lang="en-US" baseline="0" dirty="0"/>
              <a:t>May file criminal complaint whether or not a Formal Complaint is filed</a:t>
            </a:r>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4161745409"/>
              </p:ext>
            </p:extLst>
          </p:nvPr>
        </p:nvGraphicFramePr>
        <p:xfrm>
          <a:off x="6096000" y="343333"/>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6977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Dismissing Formal Complaints</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70000" lnSpcReduction="20000"/>
          </a:bodyPr>
          <a:lstStyle/>
          <a:p>
            <a:r>
              <a:rPr lang="en-US" b="1" dirty="0"/>
              <a:t>Must Dismiss</a:t>
            </a:r>
          </a:p>
          <a:p>
            <a:pPr lvl="1"/>
            <a:r>
              <a:rPr lang="en-US" dirty="0"/>
              <a:t>Conduct outside the U.S.</a:t>
            </a:r>
          </a:p>
          <a:p>
            <a:pPr lvl="1"/>
            <a:r>
              <a:rPr lang="en-US" dirty="0"/>
              <a:t>Conduct not Sexual Harassment</a:t>
            </a:r>
          </a:p>
          <a:p>
            <a:pPr lvl="1"/>
            <a:r>
              <a:rPr lang="en-US" dirty="0"/>
              <a:t>Outside the Educational Program/Activity</a:t>
            </a:r>
          </a:p>
          <a:p>
            <a:endParaRPr lang="en-US" b="1" dirty="0"/>
          </a:p>
          <a:p>
            <a:r>
              <a:rPr lang="en-US" b="1" dirty="0"/>
              <a:t>May Dismiss</a:t>
            </a:r>
          </a:p>
          <a:p>
            <a:pPr lvl="1"/>
            <a:r>
              <a:rPr lang="en-US" dirty="0"/>
              <a:t>Complainant withdraws complaint in writing</a:t>
            </a:r>
          </a:p>
          <a:p>
            <a:pPr lvl="1"/>
            <a:r>
              <a:rPr lang="en-US" dirty="0"/>
              <a:t>Respondent no longer affiliated with the institution</a:t>
            </a:r>
          </a:p>
          <a:p>
            <a:pPr lvl="1"/>
            <a:r>
              <a:rPr lang="en-US" dirty="0"/>
              <a:t>Circumstances would prevent the institution from gathering necessary evidence to reach a determination</a:t>
            </a:r>
          </a:p>
          <a:p>
            <a:pPr lvl="1"/>
            <a:endParaRPr lang="en-US" dirty="0"/>
          </a:p>
          <a:p>
            <a:r>
              <a:rPr lang="en-US" b="1" dirty="0"/>
              <a:t>Referral for Processing</a:t>
            </a:r>
          </a:p>
          <a:p>
            <a:pPr lvl="1"/>
            <a:r>
              <a:rPr lang="en-US" dirty="0"/>
              <a:t>If a Formal Complaint is not dismissed, refer to Student Conduct or Employee policies</a:t>
            </a:r>
          </a:p>
          <a:p>
            <a:pPr lvl="1"/>
            <a:endParaRPr lang="en-US" dirty="0"/>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2461691299"/>
              </p:ext>
            </p:extLst>
          </p:nvPr>
        </p:nvGraphicFramePr>
        <p:xfrm>
          <a:off x="6096000" y="357174"/>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93915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a:xfrm>
            <a:off x="1461845" y="237045"/>
            <a:ext cx="10268712" cy="1186019"/>
          </a:xfrm>
        </p:spPr>
        <p:txBody>
          <a:bodyPr/>
          <a:lstStyle/>
          <a:p>
            <a:r>
              <a:rPr lang="en-US" dirty="0"/>
              <a:t>If Formal Complaint is Dismissed</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a:bodyPr>
          <a:lstStyle/>
          <a:p>
            <a:r>
              <a:rPr lang="en-US" dirty="0"/>
              <a:t>Where a Formal Complaint is dismissed, follow up action is still required</a:t>
            </a:r>
          </a:p>
          <a:p>
            <a:endParaRPr lang="en-US" dirty="0"/>
          </a:p>
          <a:p>
            <a:pPr lvl="1"/>
            <a:r>
              <a:rPr lang="en-US" dirty="0"/>
              <a:t>Student conduct policies</a:t>
            </a:r>
          </a:p>
          <a:p>
            <a:pPr lvl="1"/>
            <a:endParaRPr lang="en-US" dirty="0"/>
          </a:p>
          <a:p>
            <a:pPr lvl="1"/>
            <a:r>
              <a:rPr lang="en-US" dirty="0"/>
              <a:t>Faculty or Employee Handbooks</a:t>
            </a:r>
          </a:p>
          <a:p>
            <a:pPr lvl="1"/>
            <a:endParaRPr lang="en-US" dirty="0"/>
          </a:p>
          <a:p>
            <a:pPr lvl="1"/>
            <a:r>
              <a:rPr lang="en-US" dirty="0"/>
              <a:t>Law Enforcement</a:t>
            </a:r>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2075355990"/>
              </p:ext>
            </p:extLst>
          </p:nvPr>
        </p:nvGraphicFramePr>
        <p:xfrm>
          <a:off x="6204797" y="354148"/>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05446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Dismissing Formal Complaints</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85000" lnSpcReduction="10000"/>
          </a:bodyPr>
          <a:lstStyle/>
          <a:p>
            <a:r>
              <a:rPr lang="en-US" dirty="0"/>
              <a:t>Any party may appeal a dismissal of a Formal Complaint</a:t>
            </a:r>
          </a:p>
          <a:p>
            <a:pPr lvl="1"/>
            <a:endParaRPr lang="en-US" dirty="0"/>
          </a:p>
          <a:p>
            <a:pPr lvl="1"/>
            <a:r>
              <a:rPr lang="en-US" dirty="0"/>
              <a:t>Must submit written notice of appeal to Title IX Coordinator within 3 days</a:t>
            </a:r>
          </a:p>
          <a:p>
            <a:pPr lvl="1"/>
            <a:endParaRPr lang="en-US" dirty="0"/>
          </a:p>
          <a:p>
            <a:pPr lvl="1"/>
            <a:r>
              <a:rPr lang="en-US" dirty="0"/>
              <a:t>Must explain reason for appeal:</a:t>
            </a:r>
          </a:p>
          <a:p>
            <a:pPr lvl="2"/>
            <a:r>
              <a:rPr lang="en-US" dirty="0"/>
              <a:t>Procedural irregularity</a:t>
            </a:r>
          </a:p>
          <a:p>
            <a:pPr lvl="2"/>
            <a:r>
              <a:rPr lang="en-US" dirty="0"/>
              <a:t>New allegations or evidence not available before</a:t>
            </a:r>
          </a:p>
          <a:p>
            <a:pPr lvl="2"/>
            <a:r>
              <a:rPr lang="en-US" dirty="0"/>
              <a:t>Title IX Coordinator’s conflict of interest</a:t>
            </a:r>
          </a:p>
          <a:p>
            <a:endParaRPr lang="en-US" b="1" dirty="0"/>
          </a:p>
          <a:p>
            <a:r>
              <a:rPr lang="en-US" dirty="0"/>
              <a:t>If a Formal Complaint is dismissed, the matter will typically be referred to the Safety &amp; Security Manager or HR Manager</a:t>
            </a:r>
          </a:p>
          <a:p>
            <a:pPr lvl="1"/>
            <a:endParaRPr lang="en-US" dirty="0"/>
          </a:p>
          <a:p>
            <a:pPr lvl="1"/>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939901063"/>
              </p:ext>
            </p:extLst>
          </p:nvPr>
        </p:nvGraphicFramePr>
        <p:xfrm>
          <a:off x="6204797" y="449350"/>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9449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Informal Resolution</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77500" lnSpcReduction="20000"/>
          </a:bodyPr>
          <a:lstStyle/>
          <a:p>
            <a:r>
              <a:rPr lang="en-US" dirty="0"/>
              <a:t>Not permitted in cases of employee sexually harassing a student or any case alleging sexual assault</a:t>
            </a:r>
          </a:p>
          <a:p>
            <a:endParaRPr lang="en-US" dirty="0"/>
          </a:p>
          <a:p>
            <a:r>
              <a:rPr lang="en-US" dirty="0"/>
              <a:t>May be requested by any party; all parties must agree</a:t>
            </a:r>
          </a:p>
          <a:p>
            <a:endParaRPr lang="en-US" dirty="0"/>
          </a:p>
          <a:p>
            <a:r>
              <a:rPr lang="en-US" dirty="0"/>
              <a:t>Available at Title IX Coordinator's discretion</a:t>
            </a:r>
          </a:p>
          <a:p>
            <a:endParaRPr lang="en-US" dirty="0"/>
          </a:p>
          <a:p>
            <a:r>
              <a:rPr lang="en-US" dirty="0"/>
              <a:t>Facilitator attempts to help the parties reach a final resolution agreement</a:t>
            </a:r>
          </a:p>
          <a:p>
            <a:endParaRPr lang="en-US" dirty="0"/>
          </a:p>
          <a:p>
            <a:r>
              <a:rPr lang="en-US" dirty="0"/>
              <a:t>If no agreement is reached, the matter returns to Grievance Process</a:t>
            </a:r>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3474220874"/>
              </p:ext>
            </p:extLst>
          </p:nvPr>
        </p:nvGraphicFramePr>
        <p:xfrm>
          <a:off x="6096000" y="248803"/>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98002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Investigation</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92500" lnSpcReduction="10000"/>
          </a:bodyPr>
          <a:lstStyle/>
          <a:p>
            <a:r>
              <a:rPr lang="en-US" dirty="0"/>
              <a:t>Investigator assigned</a:t>
            </a:r>
          </a:p>
          <a:p>
            <a:endParaRPr lang="en-US" dirty="0"/>
          </a:p>
          <a:p>
            <a:r>
              <a:rPr lang="en-US" dirty="0"/>
              <a:t>Gathers evidence and prepares report</a:t>
            </a:r>
          </a:p>
          <a:p>
            <a:endParaRPr lang="en-US" dirty="0"/>
          </a:p>
          <a:p>
            <a:r>
              <a:rPr lang="en-US" dirty="0"/>
              <a:t>Parties have opportunity to review and respond to report and evidence</a:t>
            </a:r>
          </a:p>
          <a:p>
            <a:endParaRPr lang="en-US" dirty="0"/>
          </a:p>
          <a:p>
            <a:r>
              <a:rPr lang="en-US" dirty="0"/>
              <a:t>Report and responses are provided to the Decision Maker</a:t>
            </a:r>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3286188723"/>
              </p:ext>
            </p:extLst>
          </p:nvPr>
        </p:nvGraphicFramePr>
        <p:xfrm>
          <a:off x="6111635" y="237045"/>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62223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Hearing </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a:bodyPr>
          <a:lstStyle/>
          <a:p>
            <a:r>
              <a:rPr lang="en-US" dirty="0"/>
              <a:t>Live hearing (may use video conferencing)</a:t>
            </a:r>
          </a:p>
          <a:p>
            <a:r>
              <a:rPr lang="en-US" dirty="0"/>
              <a:t>Recorded</a:t>
            </a:r>
          </a:p>
          <a:p>
            <a:r>
              <a:rPr lang="en-US" dirty="0"/>
              <a:t>Parties must have advisor</a:t>
            </a:r>
          </a:p>
          <a:p>
            <a:r>
              <a:rPr lang="en-US" dirty="0"/>
              <a:t>Presentation of evidence</a:t>
            </a:r>
          </a:p>
          <a:p>
            <a:r>
              <a:rPr lang="en-US" dirty="0"/>
              <a:t>Cross-examination by advisors only</a:t>
            </a:r>
          </a:p>
          <a:p>
            <a:r>
              <a:rPr lang="en-US" dirty="0"/>
              <a:t>Decision Maker will determine responsibility and remedies (if any)</a:t>
            </a:r>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2164939511"/>
              </p:ext>
            </p:extLst>
          </p:nvPr>
        </p:nvGraphicFramePr>
        <p:xfrm>
          <a:off x="6096000" y="237045"/>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81735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Appeals</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a:bodyPr>
          <a:lstStyle/>
          <a:p>
            <a:r>
              <a:rPr lang="en-US" dirty="0"/>
              <a:t>Any party may appeal the outcome of a hearing</a:t>
            </a:r>
          </a:p>
          <a:p>
            <a:endParaRPr lang="en-US" dirty="0"/>
          </a:p>
          <a:p>
            <a:r>
              <a:rPr lang="en-US" dirty="0"/>
              <a:t>Bases for appeal:</a:t>
            </a:r>
          </a:p>
          <a:p>
            <a:pPr marL="971550" lvl="1" indent="-514350">
              <a:buFont typeface="+mj-lt"/>
              <a:buAutoNum type="arabicPeriod"/>
            </a:pPr>
            <a:r>
              <a:rPr lang="en-US" dirty="0"/>
              <a:t>Procedural irregularity</a:t>
            </a:r>
          </a:p>
          <a:p>
            <a:pPr marL="971550" lvl="1" indent="-514350">
              <a:buFont typeface="+mj-lt"/>
              <a:buAutoNum type="arabicPeriod"/>
            </a:pPr>
            <a:r>
              <a:rPr lang="en-US" dirty="0"/>
              <a:t>New evidence not previously available</a:t>
            </a:r>
          </a:p>
          <a:p>
            <a:pPr marL="971550" lvl="1" indent="-514350">
              <a:buFont typeface="+mj-lt"/>
              <a:buAutoNum type="arabicPeriod"/>
            </a:pPr>
            <a:r>
              <a:rPr lang="en-US" dirty="0"/>
              <a:t>Conflict of interest or bias of Decision Maker</a:t>
            </a:r>
          </a:p>
          <a:p>
            <a:pPr marL="971550" lvl="1" indent="-514350">
              <a:buFont typeface="+mj-lt"/>
              <a:buAutoNum type="arabicPeriod"/>
            </a:pPr>
            <a:r>
              <a:rPr lang="en-US" dirty="0"/>
              <a:t>Sanctions are substantially disproportionate to the findings</a:t>
            </a:r>
          </a:p>
          <a:p>
            <a:pPr marL="457200" lvl="1" indent="0">
              <a:buNone/>
            </a:pPr>
            <a:endParaRPr lang="en-US" dirty="0"/>
          </a:p>
          <a:p>
            <a:pPr marL="971550" lvl="1" indent="-514350">
              <a:buFont typeface="+mj-lt"/>
              <a:buAutoNum type="arabicPeriod"/>
            </a:pPr>
            <a:endParaRPr lang="en-US" dirty="0"/>
          </a:p>
          <a:p>
            <a:pPr marL="971550" lvl="1" indent="-514350">
              <a:buFont typeface="+mj-lt"/>
              <a:buAutoNum type="arabicPeriod"/>
            </a:pPr>
            <a:endParaRPr lang="en-US" dirty="0"/>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2348603342"/>
              </p:ext>
            </p:extLst>
          </p:nvPr>
        </p:nvGraphicFramePr>
        <p:xfrm>
          <a:off x="6096000" y="237045"/>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6494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AF459-9B2A-4F75-9AD4-8852839C4638}"/>
              </a:ext>
            </a:extLst>
          </p:cNvPr>
          <p:cNvSpPr>
            <a:spLocks noGrp="1"/>
          </p:cNvSpPr>
          <p:nvPr>
            <p:ph type="title"/>
          </p:nvPr>
        </p:nvSpPr>
        <p:spPr/>
        <p:txBody>
          <a:bodyPr/>
          <a:lstStyle/>
          <a:p>
            <a:r>
              <a:rPr lang="en-US" dirty="0"/>
              <a:t>Coming Up</a:t>
            </a:r>
          </a:p>
        </p:txBody>
      </p:sp>
      <p:sp>
        <p:nvSpPr>
          <p:cNvPr id="3" name="Content Placeholder 2">
            <a:extLst>
              <a:ext uri="{FF2B5EF4-FFF2-40B4-BE49-F238E27FC236}">
                <a16:creationId xmlns:a16="http://schemas.microsoft.com/office/drawing/2014/main" id="{D0569554-3BC1-4E37-B947-8E17F3C87D6F}"/>
              </a:ext>
            </a:extLst>
          </p:cNvPr>
          <p:cNvSpPr>
            <a:spLocks noGrp="1"/>
          </p:cNvSpPr>
          <p:nvPr>
            <p:ph idx="1"/>
          </p:nvPr>
        </p:nvSpPr>
        <p:spPr/>
        <p:txBody>
          <a:bodyPr/>
          <a:lstStyle/>
          <a:p>
            <a:r>
              <a:rPr lang="en-US" dirty="0"/>
              <a:t>How-to training </a:t>
            </a:r>
          </a:p>
          <a:p>
            <a:endParaRPr lang="en-US" dirty="0"/>
          </a:p>
          <a:p>
            <a:r>
              <a:rPr lang="en-US" dirty="0"/>
              <a:t>Impartiality and fairness</a:t>
            </a:r>
          </a:p>
          <a:p>
            <a:endParaRPr lang="en-US" dirty="0"/>
          </a:p>
          <a:p>
            <a:r>
              <a:rPr lang="en-US" dirty="0"/>
              <a:t>Evidence issues</a:t>
            </a:r>
          </a:p>
        </p:txBody>
      </p:sp>
    </p:spTree>
    <p:extLst>
      <p:ext uri="{BB962C8B-B14F-4D97-AF65-F5344CB8AC3E}">
        <p14:creationId xmlns:p14="http://schemas.microsoft.com/office/powerpoint/2010/main" val="166646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B953-377E-4B6B-9A48-A65596A2DC1B}"/>
              </a:ext>
            </a:extLst>
          </p:cNvPr>
          <p:cNvSpPr>
            <a:spLocks noGrp="1"/>
          </p:cNvSpPr>
          <p:nvPr>
            <p:ph type="title"/>
          </p:nvPr>
        </p:nvSpPr>
        <p:spPr/>
        <p:txBody>
          <a:bodyPr/>
          <a:lstStyle/>
          <a:p>
            <a:r>
              <a:rPr lang="en-US" dirty="0"/>
              <a:t>Learning Outcomes</a:t>
            </a:r>
          </a:p>
        </p:txBody>
      </p:sp>
      <p:sp>
        <p:nvSpPr>
          <p:cNvPr id="3" name="Content Placeholder 2">
            <a:extLst>
              <a:ext uri="{FF2B5EF4-FFF2-40B4-BE49-F238E27FC236}">
                <a16:creationId xmlns:a16="http://schemas.microsoft.com/office/drawing/2014/main" id="{6A9C5A54-EEBF-4967-BDB0-D20BD47C5A17}"/>
              </a:ext>
            </a:extLst>
          </p:cNvPr>
          <p:cNvSpPr>
            <a:spLocks noGrp="1"/>
          </p:cNvSpPr>
          <p:nvPr>
            <p:ph idx="1"/>
          </p:nvPr>
        </p:nvSpPr>
        <p:spPr/>
        <p:txBody>
          <a:bodyPr>
            <a:normAutofit/>
          </a:bodyPr>
          <a:lstStyle/>
          <a:p>
            <a:r>
              <a:rPr lang="en-US" dirty="0"/>
              <a:t>Understand the general process to:</a:t>
            </a:r>
          </a:p>
          <a:p>
            <a:pPr marL="914400" lvl="1" indent="-457200">
              <a:buFont typeface="+mj-lt"/>
              <a:buAutoNum type="arabicPeriod"/>
            </a:pPr>
            <a:r>
              <a:rPr lang="en-US" dirty="0"/>
              <a:t>Report an issue</a:t>
            </a:r>
          </a:p>
          <a:p>
            <a:pPr marL="914400" lvl="1" indent="-457200">
              <a:buFont typeface="+mj-lt"/>
              <a:buAutoNum type="arabicPeriod"/>
            </a:pPr>
            <a:r>
              <a:rPr lang="en-US" dirty="0"/>
              <a:t>Investigate a complaint</a:t>
            </a:r>
          </a:p>
          <a:p>
            <a:pPr marL="914400" lvl="1" indent="-457200">
              <a:buFont typeface="+mj-lt"/>
              <a:buAutoNum type="arabicPeriod"/>
            </a:pPr>
            <a:r>
              <a:rPr lang="en-US" dirty="0"/>
              <a:t>Determine whether a violation took place</a:t>
            </a:r>
          </a:p>
          <a:p>
            <a:pPr marL="914400" lvl="1" indent="-457200">
              <a:buFont typeface="+mj-lt"/>
              <a:buAutoNum type="arabicPeriod"/>
            </a:pPr>
            <a:r>
              <a:rPr lang="en-US" baseline="0" dirty="0"/>
              <a:t>Appeal a decision</a:t>
            </a:r>
          </a:p>
          <a:p>
            <a:endParaRPr lang="en-US" dirty="0"/>
          </a:p>
          <a:p>
            <a:r>
              <a:rPr lang="en-US" dirty="0"/>
              <a:t>Know how to:</a:t>
            </a:r>
          </a:p>
          <a:p>
            <a:pPr marL="914400" lvl="1" indent="-457200">
              <a:buFont typeface="+mj-lt"/>
              <a:buAutoNum type="arabicPeriod"/>
            </a:pPr>
            <a:r>
              <a:rPr lang="en-US" dirty="0"/>
              <a:t>Report information about potential violations of the </a:t>
            </a:r>
            <a:r>
              <a:rPr lang="en-US" dirty="0" err="1"/>
              <a:t>SMR</a:t>
            </a:r>
            <a:r>
              <a:rPr lang="en-US" dirty="0"/>
              <a:t> policy</a:t>
            </a:r>
          </a:p>
          <a:p>
            <a:pPr marL="914400" lvl="1" indent="-457200">
              <a:buFont typeface="+mj-lt"/>
              <a:buAutoNum type="arabicPeriod"/>
            </a:pPr>
            <a:r>
              <a:rPr lang="en-US" baseline="0" dirty="0"/>
              <a:t>File a formal complaint</a:t>
            </a:r>
          </a:p>
          <a:p>
            <a:pPr marL="457200" lvl="1" indent="0">
              <a:buNone/>
            </a:pPr>
            <a:endParaRPr lang="en-US" dirty="0"/>
          </a:p>
          <a:p>
            <a:endParaRPr lang="en-US" baseline="0" dirty="0"/>
          </a:p>
          <a:p>
            <a:endParaRPr lang="en-US" dirty="0"/>
          </a:p>
        </p:txBody>
      </p:sp>
    </p:spTree>
    <p:extLst>
      <p:ext uri="{BB962C8B-B14F-4D97-AF65-F5344CB8AC3E}">
        <p14:creationId xmlns:p14="http://schemas.microsoft.com/office/powerpoint/2010/main" val="245478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FD91-2BF9-42F0-BBA2-E226FFB08E8A}"/>
              </a:ext>
            </a:extLst>
          </p:cNvPr>
          <p:cNvSpPr>
            <a:spLocks noGrp="1"/>
          </p:cNvSpPr>
          <p:nvPr>
            <p:ph type="title"/>
          </p:nvPr>
        </p:nvSpPr>
        <p:spPr/>
        <p:txBody>
          <a:bodyPr/>
          <a:lstStyle/>
          <a:p>
            <a:r>
              <a:rPr lang="en-US" dirty="0"/>
              <a:t>Sexual Misconduct Response Policy</a:t>
            </a:r>
          </a:p>
        </p:txBody>
      </p:sp>
      <p:sp>
        <p:nvSpPr>
          <p:cNvPr id="3" name="Content Placeholder 2">
            <a:extLst>
              <a:ext uri="{FF2B5EF4-FFF2-40B4-BE49-F238E27FC236}">
                <a16:creationId xmlns:a16="http://schemas.microsoft.com/office/drawing/2014/main" id="{97AA2628-5AD8-4A40-BD07-E35517167E0B}"/>
              </a:ext>
            </a:extLst>
          </p:cNvPr>
          <p:cNvSpPr>
            <a:spLocks noGrp="1"/>
          </p:cNvSpPr>
          <p:nvPr>
            <p:ph idx="1"/>
          </p:nvPr>
        </p:nvSpPr>
        <p:spPr>
          <a:xfrm>
            <a:off x="1198880" y="1479944"/>
            <a:ext cx="10530810" cy="4665155"/>
          </a:xfrm>
        </p:spPr>
        <p:txBody>
          <a:bodyPr>
            <a:normAutofit fontScale="92500" lnSpcReduction="10000"/>
          </a:bodyPr>
          <a:lstStyle/>
          <a:p>
            <a:pPr marL="571500" indent="-571500">
              <a:buAutoNum type="romanUcPeriod"/>
            </a:pPr>
            <a:r>
              <a:rPr lang="en-US" sz="2400" dirty="0"/>
              <a:t>Introduction and Scope of Policy</a:t>
            </a:r>
          </a:p>
          <a:p>
            <a:pPr marL="571500" indent="-571500">
              <a:buAutoNum type="romanUcPeriod"/>
            </a:pPr>
            <a:r>
              <a:rPr lang="en-US" sz="2400" dirty="0"/>
              <a:t>Definitions</a:t>
            </a:r>
          </a:p>
          <a:p>
            <a:pPr marL="571500" indent="-571500">
              <a:buAutoNum type="romanUcPeriod"/>
            </a:pPr>
            <a:r>
              <a:rPr lang="en-US" sz="2400" b="1" dirty="0"/>
              <a:t>Reporting &amp; Complaint Procedures</a:t>
            </a:r>
          </a:p>
          <a:p>
            <a:pPr marL="571500" indent="-571500">
              <a:buAutoNum type="romanUcPeriod"/>
            </a:pPr>
            <a:r>
              <a:rPr lang="en-US" sz="2400" dirty="0"/>
              <a:t>Disposition of Formal Complaints &amp; </a:t>
            </a:r>
            <a:br>
              <a:rPr lang="en-US" sz="2400" dirty="0"/>
            </a:br>
            <a:r>
              <a:rPr lang="en-US" sz="2400" dirty="0"/>
              <a:t>Pre-Investigation Process</a:t>
            </a:r>
          </a:p>
          <a:p>
            <a:pPr marL="571500" indent="-571500">
              <a:buAutoNum type="romanUcPeriod"/>
            </a:pPr>
            <a:r>
              <a:rPr lang="en-US" sz="2400" dirty="0"/>
              <a:t>Investigation</a:t>
            </a:r>
          </a:p>
          <a:p>
            <a:pPr marL="571500" indent="-571500">
              <a:buAutoNum type="romanUcPeriod"/>
            </a:pPr>
            <a:r>
              <a:rPr lang="en-US" sz="2400" dirty="0"/>
              <a:t>Hearing</a:t>
            </a:r>
          </a:p>
          <a:p>
            <a:pPr marL="571500" indent="-571500">
              <a:buAutoNum type="romanUcPeriod"/>
            </a:pPr>
            <a:r>
              <a:rPr lang="en-US" sz="2400" dirty="0"/>
              <a:t>Appeals</a:t>
            </a:r>
          </a:p>
          <a:p>
            <a:pPr marL="571500" indent="-571500">
              <a:buAutoNum type="romanUcPeriod"/>
            </a:pPr>
            <a:r>
              <a:rPr lang="en-US" sz="2400" dirty="0"/>
              <a:t>Informal Resolution</a:t>
            </a:r>
          </a:p>
          <a:p>
            <a:pPr marL="571500" indent="-571500">
              <a:buAutoNum type="romanUcPeriod"/>
            </a:pPr>
            <a:r>
              <a:rPr lang="en-US" sz="2400" dirty="0"/>
              <a:t>Law Enforcement &amp; </a:t>
            </a:r>
            <a:br>
              <a:rPr lang="en-US" sz="2400" dirty="0"/>
            </a:br>
            <a:r>
              <a:rPr lang="en-US" sz="2400" dirty="0"/>
              <a:t>Confidential Resources</a:t>
            </a:r>
          </a:p>
          <a:p>
            <a:pPr marL="571500" indent="-571500">
              <a:buAutoNum type="romanUcPeriod"/>
            </a:pPr>
            <a:r>
              <a:rPr lang="en-US" sz="2400" dirty="0"/>
              <a:t>Additional Considerations</a:t>
            </a:r>
          </a:p>
        </p:txBody>
      </p:sp>
      <p:pic>
        <p:nvPicPr>
          <p:cNvPr id="4" name="Content Placeholder 3">
            <a:extLst>
              <a:ext uri="{FF2B5EF4-FFF2-40B4-BE49-F238E27FC236}">
                <a16:creationId xmlns:a16="http://schemas.microsoft.com/office/drawing/2014/main" id="{D762F4ED-D186-4945-AF46-05EC3ECD6B91}"/>
              </a:ext>
            </a:extLst>
          </p:cNvPr>
          <p:cNvPicPr>
            <a:picLocks noChangeAspect="1"/>
          </p:cNvPicPr>
          <p:nvPr/>
        </p:nvPicPr>
        <p:blipFill rotWithShape="1">
          <a:blip r:embed="rId3">
            <a:grayscl/>
            <a:lum contrast="20000"/>
          </a:blip>
          <a:srcRect t="1" b="27934"/>
          <a:stretch/>
        </p:blipFill>
        <p:spPr>
          <a:xfrm>
            <a:off x="6747572" y="2218245"/>
            <a:ext cx="5326056" cy="466515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588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The Process</a:t>
            </a:r>
          </a:p>
        </p:txBody>
      </p:sp>
      <p:graphicFrame>
        <p:nvGraphicFramePr>
          <p:cNvPr id="4" name="Content Placeholder 3">
            <a:extLst>
              <a:ext uri="{FF2B5EF4-FFF2-40B4-BE49-F238E27FC236}">
                <a16:creationId xmlns:a16="http://schemas.microsoft.com/office/drawing/2014/main" id="{B866D9AE-035D-4505-B4A9-906EBDA44E1A}"/>
              </a:ext>
            </a:extLst>
          </p:cNvPr>
          <p:cNvGraphicFramePr>
            <a:graphicFrameLocks noGrp="1"/>
          </p:cNvGraphicFramePr>
          <p:nvPr>
            <p:ph idx="1"/>
            <p:extLst>
              <p:ext uri="{D42A27DB-BD31-4B8C-83A1-F6EECF244321}">
                <p14:modId xmlns:p14="http://schemas.microsoft.com/office/powerpoint/2010/main" val="1748564102"/>
              </p:ext>
            </p:extLst>
          </p:nvPr>
        </p:nvGraphicFramePr>
        <p:xfrm>
          <a:off x="1462088" y="1479550"/>
          <a:ext cx="1026795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720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Reporting Prohibited Conduct</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92500" lnSpcReduction="20000"/>
          </a:bodyPr>
          <a:lstStyle/>
          <a:p>
            <a:r>
              <a:rPr lang="en-US" b="1" dirty="0"/>
              <a:t>Any person </a:t>
            </a:r>
            <a:r>
              <a:rPr lang="en-US" dirty="0"/>
              <a:t>may report Prohibited Conduct </a:t>
            </a:r>
          </a:p>
          <a:p>
            <a:endParaRPr lang="en-US" dirty="0"/>
          </a:p>
          <a:p>
            <a:r>
              <a:rPr lang="en-US" dirty="0"/>
              <a:t>Orally or in writing</a:t>
            </a:r>
          </a:p>
          <a:p>
            <a:endParaRPr lang="en-US" dirty="0"/>
          </a:p>
          <a:p>
            <a:r>
              <a:rPr lang="en-US" dirty="0"/>
              <a:t>Reports can be made to the Title IX Coordinator or an </a:t>
            </a:r>
            <a:r>
              <a:rPr lang="en-US" dirty="0" err="1"/>
              <a:t>OWA</a:t>
            </a:r>
            <a:endParaRPr lang="en-US" dirty="0"/>
          </a:p>
          <a:p>
            <a:pPr lvl="1"/>
            <a:endParaRPr lang="en-US" dirty="0"/>
          </a:p>
          <a:p>
            <a:pPr lvl="1"/>
            <a:r>
              <a:rPr lang="en-US" dirty="0"/>
              <a:t>OWA’s </a:t>
            </a:r>
            <a:r>
              <a:rPr lang="en-US" b="1" u="sng" dirty="0"/>
              <a:t>must promptly</a:t>
            </a:r>
            <a:r>
              <a:rPr lang="en-US" b="1" dirty="0"/>
              <a:t> </a:t>
            </a:r>
            <a:r>
              <a:rPr lang="en-US" dirty="0"/>
              <a:t>advise the Title IX Coordinator</a:t>
            </a:r>
          </a:p>
          <a:p>
            <a:pPr marL="457200" lvl="1" indent="0">
              <a:buNone/>
            </a:pPr>
            <a:endParaRPr lang="en-US" dirty="0"/>
          </a:p>
          <a:p>
            <a:pPr lvl="1"/>
            <a:r>
              <a:rPr lang="en-US" dirty="0"/>
              <a:t>Any employee who receives a report, makes an observation or learns of an allegation of Prohibited Conduct must promptly advise the Title IX Coordinator</a:t>
            </a:r>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627106443"/>
              </p:ext>
            </p:extLst>
          </p:nvPr>
        </p:nvGraphicFramePr>
        <p:xfrm>
          <a:off x="6204797" y="340896"/>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47531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Intake Process</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62500" lnSpcReduction="20000"/>
          </a:bodyPr>
          <a:lstStyle/>
          <a:p>
            <a:pPr>
              <a:lnSpc>
                <a:spcPct val="200000"/>
              </a:lnSpc>
            </a:pPr>
            <a:r>
              <a:rPr lang="en-US" dirty="0"/>
              <a:t>Consider Jurisdiction Issues</a:t>
            </a:r>
          </a:p>
          <a:p>
            <a:pPr>
              <a:lnSpc>
                <a:spcPct val="200000"/>
              </a:lnSpc>
            </a:pPr>
            <a:r>
              <a:rPr lang="en-US" dirty="0"/>
              <a:t>Supportive Measures &amp; Documentation</a:t>
            </a:r>
          </a:p>
          <a:p>
            <a:pPr>
              <a:lnSpc>
                <a:spcPct val="200000"/>
              </a:lnSpc>
            </a:pPr>
            <a:r>
              <a:rPr lang="en-US" dirty="0"/>
              <a:t>Notice of Rights and Resources (</a:t>
            </a:r>
            <a:r>
              <a:rPr lang="en-US" dirty="0" err="1"/>
              <a:t>VAWA</a:t>
            </a:r>
            <a:r>
              <a:rPr lang="en-US" dirty="0"/>
              <a:t>)</a:t>
            </a:r>
          </a:p>
          <a:p>
            <a:pPr>
              <a:lnSpc>
                <a:spcPct val="200000"/>
              </a:lnSpc>
            </a:pPr>
            <a:r>
              <a:rPr lang="en-US" dirty="0"/>
              <a:t>Explain Option to File a Formal Complaint</a:t>
            </a:r>
          </a:p>
          <a:p>
            <a:pPr>
              <a:lnSpc>
                <a:spcPct val="200000"/>
              </a:lnSpc>
            </a:pPr>
            <a:r>
              <a:rPr lang="en-US" dirty="0"/>
              <a:t>Anonymity of Complainant</a:t>
            </a:r>
          </a:p>
          <a:p>
            <a:pPr>
              <a:lnSpc>
                <a:spcPct val="200000"/>
              </a:lnSpc>
            </a:pPr>
            <a:r>
              <a:rPr lang="en-US" dirty="0"/>
              <a:t>Obligation to Promptly Investigate</a:t>
            </a:r>
          </a:p>
          <a:p>
            <a:pPr>
              <a:lnSpc>
                <a:spcPct val="200000"/>
              </a:lnSpc>
            </a:pPr>
            <a:endParaRPr lang="en-US" dirty="0"/>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3849625827"/>
              </p:ext>
            </p:extLst>
          </p:nvPr>
        </p:nvGraphicFramePr>
        <p:xfrm>
          <a:off x="6096000" y="409593"/>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579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Special Intake Issues</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62500" lnSpcReduction="20000"/>
          </a:bodyPr>
          <a:lstStyle/>
          <a:p>
            <a:pPr marL="0" lvl="0" indent="0">
              <a:buNone/>
            </a:pPr>
            <a:r>
              <a:rPr lang="en-US" b="1" dirty="0"/>
              <a:t>Amnesty</a:t>
            </a:r>
            <a:endParaRPr lang="en-US" dirty="0"/>
          </a:p>
          <a:p>
            <a:r>
              <a:rPr lang="en-US" dirty="0"/>
              <a:t>A person who makes a report or files a Formal Complaint in good faith will not be disciplined for a violation of the drug and alcohol policies that may have occurred in connection with a reported incident</a:t>
            </a:r>
          </a:p>
          <a:p>
            <a:pPr marL="0" lvl="0" indent="0">
              <a:buNone/>
            </a:pPr>
            <a:r>
              <a:rPr lang="en-US" b="1" dirty="0"/>
              <a:t>Emergency Removal (Students)</a:t>
            </a:r>
            <a:endParaRPr lang="en-US" dirty="0"/>
          </a:p>
          <a:p>
            <a:pPr fontAlgn="base"/>
            <a:r>
              <a:rPr lang="en-US" dirty="0"/>
              <a:t>A respondent may be removed from the educational program or activity if </a:t>
            </a:r>
          </a:p>
          <a:p>
            <a:pPr marL="914400" lvl="1" indent="-457200" fontAlgn="base">
              <a:buFont typeface="+mj-lt"/>
              <a:buAutoNum type="arabicPeriod"/>
            </a:pPr>
            <a:r>
              <a:rPr lang="en-US" dirty="0"/>
              <a:t>An individualized safety and risk analysis is conducted</a:t>
            </a:r>
          </a:p>
          <a:p>
            <a:pPr marL="914400" lvl="1" indent="-457200" fontAlgn="base">
              <a:buFont typeface="+mj-lt"/>
              <a:buAutoNum type="arabicPeriod"/>
            </a:pPr>
            <a:r>
              <a:rPr lang="en-US" dirty="0"/>
              <a:t>An immediate threat to the physical health or safety of any student or other individual justifies removal; and </a:t>
            </a:r>
          </a:p>
          <a:p>
            <a:pPr marL="914400" lvl="1" indent="-457200" fontAlgn="base">
              <a:buFont typeface="+mj-lt"/>
              <a:buAutoNum type="arabicPeriod"/>
            </a:pPr>
            <a:r>
              <a:rPr lang="en-US" dirty="0"/>
              <a:t>Notice is given to the Respondent, who has an opportunity to challenge the decision immediately following the removal.  </a:t>
            </a:r>
          </a:p>
          <a:p>
            <a:pPr marL="0" indent="0" fontAlgn="base">
              <a:buNone/>
            </a:pPr>
            <a:r>
              <a:rPr lang="en-US" b="1" dirty="0"/>
              <a:t>Administrative Leave (Employees)</a:t>
            </a:r>
            <a:endParaRPr lang="en-US" dirty="0"/>
          </a:p>
          <a:p>
            <a:pPr fontAlgn="base"/>
            <a:r>
              <a:rPr lang="en-US" dirty="0"/>
              <a:t>A non-student employee Respondent may be placed on administrative leave (paid or unpaid) during the Grievance Process</a:t>
            </a:r>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3824645268"/>
              </p:ext>
            </p:extLst>
          </p:nvPr>
        </p:nvGraphicFramePr>
        <p:xfrm>
          <a:off x="6096000" y="237045"/>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77651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If No Formal Complaint</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a:bodyPr>
          <a:lstStyle/>
          <a:p>
            <a:r>
              <a:rPr lang="en-US" dirty="0"/>
              <a:t>Even if no Formal Complaint is filed, an investigation and follow up action is still required</a:t>
            </a:r>
          </a:p>
          <a:p>
            <a:endParaRPr lang="en-US" dirty="0"/>
          </a:p>
          <a:p>
            <a:pPr lvl="1"/>
            <a:r>
              <a:rPr lang="en-US" dirty="0"/>
              <a:t>Student conduct policies</a:t>
            </a:r>
          </a:p>
          <a:p>
            <a:pPr lvl="1"/>
            <a:endParaRPr lang="en-US" dirty="0"/>
          </a:p>
          <a:p>
            <a:pPr lvl="1"/>
            <a:r>
              <a:rPr lang="en-US" dirty="0"/>
              <a:t>Faculty or Employee Handbooks</a:t>
            </a:r>
          </a:p>
          <a:p>
            <a:pPr lvl="1"/>
            <a:endParaRPr lang="en-US" dirty="0"/>
          </a:p>
          <a:p>
            <a:pPr lvl="1"/>
            <a:r>
              <a:rPr lang="en-US" dirty="0"/>
              <a:t>Law Enforcement</a:t>
            </a:r>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1620716052"/>
              </p:ext>
            </p:extLst>
          </p:nvPr>
        </p:nvGraphicFramePr>
        <p:xfrm>
          <a:off x="6096000" y="237045"/>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23222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Filing the Formal Complaint</a:t>
            </a:r>
          </a:p>
        </p:txBody>
      </p:sp>
      <p:sp>
        <p:nvSpPr>
          <p:cNvPr id="3" name="Content Placeholder 2">
            <a:extLst>
              <a:ext uri="{FF2B5EF4-FFF2-40B4-BE49-F238E27FC236}">
                <a16:creationId xmlns:a16="http://schemas.microsoft.com/office/drawing/2014/main" id="{499F8EF0-005F-41CE-A60E-B64117BED38E}"/>
              </a:ext>
            </a:extLst>
          </p:cNvPr>
          <p:cNvSpPr>
            <a:spLocks noGrp="1"/>
          </p:cNvSpPr>
          <p:nvPr>
            <p:ph sz="half" idx="2"/>
          </p:nvPr>
        </p:nvSpPr>
        <p:spPr>
          <a:xfrm>
            <a:off x="1638676" y="2185059"/>
            <a:ext cx="9132243" cy="3692483"/>
          </a:xfrm>
        </p:spPr>
        <p:txBody>
          <a:bodyPr>
            <a:normAutofit fontScale="92500"/>
          </a:bodyPr>
          <a:lstStyle/>
          <a:p>
            <a:pPr>
              <a:lnSpc>
                <a:spcPct val="200000"/>
              </a:lnSpc>
            </a:pPr>
            <a:r>
              <a:rPr lang="en-US" dirty="0"/>
              <a:t>May</a:t>
            </a:r>
            <a:r>
              <a:rPr lang="en-US" baseline="0" dirty="0"/>
              <a:t> be signed by Complainant or Title IX Coordinator</a:t>
            </a:r>
          </a:p>
          <a:p>
            <a:pPr>
              <a:lnSpc>
                <a:spcPct val="200000"/>
              </a:lnSpc>
            </a:pPr>
            <a:r>
              <a:rPr lang="en-US" baseline="0" dirty="0"/>
              <a:t>Alleges Sexual</a:t>
            </a:r>
            <a:r>
              <a:rPr lang="en-US" dirty="0"/>
              <a:t> Harassment</a:t>
            </a:r>
            <a:endParaRPr lang="en-US" baseline="0" dirty="0"/>
          </a:p>
          <a:p>
            <a:pPr>
              <a:lnSpc>
                <a:spcPct val="200000"/>
              </a:lnSpc>
            </a:pPr>
            <a:r>
              <a:rPr lang="en-US" baseline="0" dirty="0"/>
              <a:t>Requesting investigation of allegations</a:t>
            </a:r>
          </a:p>
          <a:p>
            <a:pPr>
              <a:lnSpc>
                <a:spcPct val="200000"/>
              </a:lnSpc>
            </a:pPr>
            <a:r>
              <a:rPr lang="en-US" dirty="0"/>
              <a:t>May use form, but not required</a:t>
            </a:r>
          </a:p>
          <a:p>
            <a:endParaRPr lang="en-US" dirty="0"/>
          </a:p>
        </p:txBody>
      </p:sp>
      <p:graphicFrame>
        <p:nvGraphicFramePr>
          <p:cNvPr id="5" name="Content Placeholder 3">
            <a:extLst>
              <a:ext uri="{FF2B5EF4-FFF2-40B4-BE49-F238E27FC236}">
                <a16:creationId xmlns:a16="http://schemas.microsoft.com/office/drawing/2014/main" id="{1508B495-409D-4F74-9CA7-9D00A58FF859}"/>
              </a:ext>
            </a:extLst>
          </p:cNvPr>
          <p:cNvGraphicFramePr>
            <a:graphicFrameLocks/>
          </p:cNvGraphicFramePr>
          <p:nvPr>
            <p:extLst>
              <p:ext uri="{D42A27DB-BD31-4B8C-83A1-F6EECF244321}">
                <p14:modId xmlns:p14="http://schemas.microsoft.com/office/powerpoint/2010/main" val="2819284181"/>
              </p:ext>
            </p:extLst>
          </p:nvPr>
        </p:nvGraphicFramePr>
        <p:xfrm>
          <a:off x="6118398" y="237045"/>
          <a:ext cx="5791384" cy="1707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52645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xml>��< ? x m l   v e r s i o n = " 1 . 0 "   e n c o d i n g = " u t f - 1 6 " ? >  
 < p r o p e r t i e s   x m l n s = " h t t p : / / w w w . i m a n a g e . c o m / w o r k / x m l s c h e m a " >  
     < d o c u m e n t i d > F P ! 3 8 5 6 7 2 0 4 . 4 < / d o c u m e n t i d >  
     < s e n d e r i d > O A S H < / s e n d e r i d >  
     < s e n d e r e m a i l > O A S H @ F I S H E R P H I L L I P S . C O M < / s e n d e r e m a i l >  
     < l a s t m o d i f i e d > 2 0 2 0 - 1 0 - 3 0 T 1 3 : 5 9 : 0 9 . 0 0 0 0 0 0 0 - 0 6 : 0 0 < / l a s t m o d i f i e d >  
     < d a t a b a s e > F P < / d a t a b a s e >  
 < / p r o p e r t i e s > 
</file>

<file path=docProps/app.xml><?xml version="1.0" encoding="utf-8"?>
<Properties xmlns="http://schemas.openxmlformats.org/officeDocument/2006/extended-properties" xmlns:vt="http://schemas.openxmlformats.org/officeDocument/2006/docPropsVTypes">
  <TotalTime>16164</TotalTime>
  <Words>2253</Words>
  <Application>Microsoft Office PowerPoint</Application>
  <PresentationFormat>Widescreen</PresentationFormat>
  <Paragraphs>417</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Helvetica</vt:lpstr>
      <vt:lpstr>Wingdings</vt:lpstr>
      <vt:lpstr>1_Office Theme</vt:lpstr>
      <vt:lpstr>Overview of the Sexual Misconduct Response Process</vt:lpstr>
      <vt:lpstr>Learning Outcomes</vt:lpstr>
      <vt:lpstr>Sexual Misconduct Response Policy</vt:lpstr>
      <vt:lpstr>The Process</vt:lpstr>
      <vt:lpstr>Reporting Prohibited Conduct</vt:lpstr>
      <vt:lpstr>Intake Process</vt:lpstr>
      <vt:lpstr>Special Intake Issues</vt:lpstr>
      <vt:lpstr>If No Formal Complaint</vt:lpstr>
      <vt:lpstr>Filing the Formal Complaint</vt:lpstr>
      <vt:lpstr>Filing the Formal Complaint</vt:lpstr>
      <vt:lpstr>Dismissing Formal Complaints</vt:lpstr>
      <vt:lpstr>If Formal Complaint is Dismissed</vt:lpstr>
      <vt:lpstr>Dismissing Formal Complaints</vt:lpstr>
      <vt:lpstr>Informal Resolution</vt:lpstr>
      <vt:lpstr>Investigation</vt:lpstr>
      <vt:lpstr>Hearing </vt:lpstr>
      <vt:lpstr>Appeals</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Picture</dc:title>
  <dc:creator>Michael A. Holt</dc:creator>
  <cp:lastModifiedBy>Ash,Olivia</cp:lastModifiedBy>
  <cp:revision>47</cp:revision>
  <dcterms:created xsi:type="dcterms:W3CDTF">2020-08-28T20:53:46Z</dcterms:created>
  <dcterms:modified xsi:type="dcterms:W3CDTF">2020-10-30T19:59:09Z</dcterms:modified>
</cp:coreProperties>
</file>