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12"/>
  </p:notesMasterIdLst>
  <p:handoutMasterIdLst>
    <p:handoutMasterId r:id="rId13"/>
  </p:handoutMasterIdLst>
  <p:sldIdLst>
    <p:sldId id="256" r:id="rId5"/>
    <p:sldId id="258" r:id="rId6"/>
    <p:sldId id="292" r:id="rId7"/>
    <p:sldId id="293"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82" autoAdjust="0"/>
    <p:restoredTop sz="73113" autoAdjust="0"/>
  </p:normalViewPr>
  <p:slideViewPr>
    <p:cSldViewPr snapToGrid="0">
      <p:cViewPr>
        <p:scale>
          <a:sx n="74" d="100"/>
          <a:sy n="74" d="100"/>
        </p:scale>
        <p:origin x="276" y="-168"/>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1" d="100"/>
          <a:sy n="51" d="100"/>
        </p:scale>
        <p:origin x="2692" y="64"/>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4.xml" Id="rId8" /><Relationship Type="http://schemas.openxmlformats.org/officeDocument/2006/relationships/handoutMaster" Target="handoutMasters/handoutMaster1.xml" Id="rId13" /><Relationship Type="http://schemas.openxmlformats.org/officeDocument/2006/relationships/customXml" Target="../customXml/item3.xml" Id="rId3" /><Relationship Type="http://schemas.openxmlformats.org/officeDocument/2006/relationships/slide" Target="slides/slide3.xml" Id="rId7"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customXml" Target="../customXml/item2.xml" Id="rId2" /><Relationship Type="http://schemas.openxmlformats.org/officeDocument/2006/relationships/theme" Target="theme/theme1.xml" Id="rId16" /><Relationship Type="http://schemas.openxmlformats.org/officeDocument/2006/relationships/customXml" Target="../customXml/item1.xml" Id="rId1" /><Relationship Type="http://schemas.openxmlformats.org/officeDocument/2006/relationships/slide" Target="slides/slide2.xml" Id="rId6" /><Relationship Type="http://schemas.openxmlformats.org/officeDocument/2006/relationships/slide" Target="slides/slide7.xml" Id="rId11" /><Relationship Type="http://schemas.openxmlformats.org/officeDocument/2006/relationships/slide" Target="slides/slide1.xml" Id="rId5" /><Relationship Type="http://schemas.openxmlformats.org/officeDocument/2006/relationships/viewProps" Target="viewProps.xml" Id="rId15" /><Relationship Type="http://schemas.openxmlformats.org/officeDocument/2006/relationships/slide" Target="slides/slide6.xml" Id="rId10" /><Relationship Type="http://schemas.openxmlformats.org/officeDocument/2006/relationships/slideMaster" Target="slideMasters/slideMaster1.xml" Id="rId4" /><Relationship Type="http://schemas.openxmlformats.org/officeDocument/2006/relationships/slide" Target="slides/slide5.xml" Id="rId9" /><Relationship Type="http://schemas.openxmlformats.org/officeDocument/2006/relationships/presProps" Target="presProps.xml" Id="rId14" /><Relationship Type="http://schemas.openxmlformats.org/officeDocument/2006/relationships/customXml" Target="/customXML/item4.xml" Id="imanage.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25338D8-234A-4590-9195-7BC1AB825033}" type="datetimeFigureOut">
              <a:rPr lang="en-US" smtClean="0"/>
              <a:t>10/30/2020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E7127A-27B8-4A6D-8880-05EE151D8BB1}" type="slidenum">
              <a:rPr lang="en-US" smtClean="0"/>
              <a:t>‹#›</a:t>
            </a:fld>
            <a:endParaRPr lang="en-US" dirty="0"/>
          </a:p>
        </p:txBody>
      </p:sp>
    </p:spTree>
    <p:extLst>
      <p:ext uri="{BB962C8B-B14F-4D97-AF65-F5344CB8AC3E}">
        <p14:creationId xmlns:p14="http://schemas.microsoft.com/office/powerpoint/2010/main" val="624940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A427F6-5027-4576-9B0C-60840BE84579}" type="datetimeFigureOut">
              <a:rPr lang="en-US" smtClean="0"/>
              <a:t>10/30/2020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A3F3DC-6F76-4FF2-8FE1-5920B66FC7E2}" type="slidenum">
              <a:rPr lang="en-US" smtClean="0"/>
              <a:t>‹#›</a:t>
            </a:fld>
            <a:endParaRPr lang="en-US" dirty="0"/>
          </a:p>
        </p:txBody>
      </p:sp>
    </p:spTree>
    <p:extLst>
      <p:ext uri="{BB962C8B-B14F-4D97-AF65-F5344CB8AC3E}">
        <p14:creationId xmlns:p14="http://schemas.microsoft.com/office/powerpoint/2010/main" val="1422628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portion of the training, we will be reviewing evidence issues that you need to be aware of in the Grievance Process.</a:t>
            </a:r>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1</a:t>
            </a:fld>
            <a:endParaRPr lang="en-US" dirty="0"/>
          </a:p>
        </p:txBody>
      </p:sp>
    </p:spTree>
    <p:extLst>
      <p:ext uri="{BB962C8B-B14F-4D97-AF65-F5344CB8AC3E}">
        <p14:creationId xmlns:p14="http://schemas.microsoft.com/office/powerpoint/2010/main" val="325820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a:t>
            </a:r>
            <a:r>
              <a:rPr lang="en-US" baseline="0" dirty="0"/>
              <a:t> outcomes are derived from the regulations. </a:t>
            </a:r>
            <a:r>
              <a:rPr lang="en-US" sz="1200" kern="1200" dirty="0">
                <a:solidFill>
                  <a:schemeClr val="tx1"/>
                </a:solidFill>
                <a:effectLst/>
                <a:latin typeface="+mn-lt"/>
                <a:ea typeface="+mn-ea"/>
                <a:cs typeface="+mn-cs"/>
              </a:rPr>
              <a:t>34 C.F.R. § 106.45 (b)(iii)</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2</a:t>
            </a:fld>
            <a:endParaRPr lang="en-US" dirty="0"/>
          </a:p>
        </p:txBody>
      </p:sp>
    </p:spTree>
    <p:extLst>
      <p:ext uri="{BB962C8B-B14F-4D97-AF65-F5344CB8AC3E}">
        <p14:creationId xmlns:p14="http://schemas.microsoft.com/office/powerpoint/2010/main" val="1416551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Relevance:  something that has a connection to the question being decided so that it makes one fact or another more or less likely to be true</a:t>
            </a:r>
          </a:p>
          <a:p>
            <a:pPr lvl="1"/>
            <a:endParaRPr lang="en-US" dirty="0"/>
          </a:p>
          <a:p>
            <a:r>
              <a:rPr lang="en-US" dirty="0"/>
              <a:t>Mirroring rape shield protections applied in federal courts, the regulations specify certain types of evidence that are not relevant:</a:t>
            </a:r>
          </a:p>
          <a:p>
            <a:pPr lvl="1"/>
            <a:r>
              <a:rPr lang="en-US" dirty="0"/>
              <a:t>-Questions and evidence about the Complainant's sexual predisposition</a:t>
            </a:r>
          </a:p>
          <a:p>
            <a:pPr lvl="1"/>
            <a:r>
              <a:rPr lang="en-US" dirty="0"/>
              <a:t>-Questions and evidence about the Complainant’s prior sexual behavior, except: </a:t>
            </a:r>
          </a:p>
          <a:p>
            <a:pPr lvl="2"/>
            <a:r>
              <a:rPr lang="en-US" dirty="0"/>
              <a:t>(i) when offered to prove that someone other than the Respondent committed the alleged conduct; or </a:t>
            </a:r>
          </a:p>
          <a:p>
            <a:pPr lvl="2"/>
            <a:r>
              <a:rPr lang="en-US" dirty="0"/>
              <a:t>(ii) when specific incidents of the Complainant's prior sexual behavior with respect to the Respondent and are offered to prove Affirmative Consent. </a:t>
            </a:r>
          </a:p>
          <a:p>
            <a:pPr lvl="1"/>
            <a:r>
              <a:rPr lang="en-US" dirty="0"/>
              <a:t>-Information protected by a legally-recognized privilege (e.g., attorney-client, physician-patient)</a:t>
            </a:r>
          </a:p>
          <a:p>
            <a:endParaRPr lang="en-US" dirty="0"/>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3</a:t>
            </a:fld>
            <a:endParaRPr lang="en-US" dirty="0"/>
          </a:p>
        </p:txBody>
      </p:sp>
    </p:spTree>
    <p:extLst>
      <p:ext uri="{BB962C8B-B14F-4D97-AF65-F5344CB8AC3E}">
        <p14:creationId xmlns:p14="http://schemas.microsoft.com/office/powerpoint/2010/main" val="2557528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Factors to consider in assessing credibility:</a:t>
            </a:r>
          </a:p>
          <a:p>
            <a:pPr marL="171450" indent="-171450">
              <a:buFont typeface="Arial" panose="020B0604020202020204" pitchFamily="34" charset="0"/>
              <a:buChar char="•"/>
            </a:pPr>
            <a:r>
              <a:rPr lang="en-US" dirty="0"/>
              <a:t>What is the persons role?  Complainant, Respondent, witness?</a:t>
            </a:r>
          </a:p>
          <a:p>
            <a:pPr marL="171450" indent="-171450">
              <a:buFont typeface="Arial" panose="020B0604020202020204" pitchFamily="34" charset="0"/>
              <a:buChar char="•"/>
            </a:pPr>
            <a:r>
              <a:rPr lang="en-US" dirty="0"/>
              <a:t>What is the person’s relationship to the parties?</a:t>
            </a:r>
          </a:p>
          <a:p>
            <a:pPr marL="171450" indent="-171450">
              <a:buFont typeface="Arial" panose="020B0604020202020204" pitchFamily="34" charset="0"/>
              <a:buChar char="•"/>
            </a:pPr>
            <a:r>
              <a:rPr lang="en-US" dirty="0"/>
              <a:t>Does the person have a motive to withhold information or to provide false or misleading information?</a:t>
            </a:r>
          </a:p>
          <a:p>
            <a:pPr marL="171450" indent="-171450">
              <a:buFont typeface="Arial" panose="020B0604020202020204" pitchFamily="34" charset="0"/>
              <a:buChar char="•"/>
            </a:pPr>
            <a:r>
              <a:rPr lang="en-US" dirty="0"/>
              <a:t>Is the person providing relevant information in response to the question or are they providing extraneous information, perhaps attempting to distract?</a:t>
            </a:r>
          </a:p>
          <a:p>
            <a:pPr marL="171450" indent="-171450">
              <a:buFont typeface="Arial" panose="020B0604020202020204" pitchFamily="34" charset="0"/>
              <a:buChar char="•"/>
            </a:pPr>
            <a:r>
              <a:rPr lang="en-US" dirty="0"/>
              <a:t>Is there any oral or documentary evidence to support what the person is saying?</a:t>
            </a:r>
          </a:p>
          <a:p>
            <a:pPr marL="171450" indent="-171450">
              <a:buFont typeface="Arial" panose="020B0604020202020204" pitchFamily="34" charset="0"/>
              <a:buChar char="•"/>
            </a:pPr>
            <a:r>
              <a:rPr lang="en-US" dirty="0"/>
              <a:t>Does the person’s delivery and demeanor seem forthcoming, or do their statements appear prepared or rehearsed?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The statements of a single, unbiased, disinterested witness may outweigh several biased, interested statements by others. </a:t>
            </a:r>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4</a:t>
            </a:fld>
            <a:endParaRPr lang="en-US" dirty="0"/>
          </a:p>
        </p:txBody>
      </p:sp>
    </p:spTree>
    <p:extLst>
      <p:ext uri="{BB962C8B-B14F-4D97-AF65-F5344CB8AC3E}">
        <p14:creationId xmlns:p14="http://schemas.microsoft.com/office/powerpoint/2010/main" val="4090310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Hearing Officer cannot draw an inference about the determination regarding responsibility based solely on a Party's or witness's absence from the live hearing or refusal to answer cross-examination or other questions.</a:t>
            </a:r>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5</a:t>
            </a:fld>
            <a:endParaRPr lang="en-US" dirty="0"/>
          </a:p>
        </p:txBody>
      </p:sp>
    </p:spTree>
    <p:extLst>
      <p:ext uri="{BB962C8B-B14F-4D97-AF65-F5344CB8AC3E}">
        <p14:creationId xmlns:p14="http://schemas.microsoft.com/office/powerpoint/2010/main" val="2263816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 Party or witness does not submit to cross-examination at the hearing, the Hearing Officer cannot rely on a Party or witnesses’ oral or written statement, whether the statement was made at the hearing or prior to the hearing.  </a:t>
            </a:r>
          </a:p>
          <a:p>
            <a:endParaRPr lang="en-US" dirty="0"/>
          </a:p>
          <a:p>
            <a:r>
              <a:rPr lang="en-US" dirty="0"/>
              <a:t>The Hearing Officer cannot draw an inference about the determination regarding responsibility based solely on a Party's or witness's absence from the live hearing or refusal to answer cross-examination or other questions.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Even if a Party or witness is unable or unwilling to testify, the Hearing Officer is not precluded from reviewing evidence that may involve the Party or witness for purposes other than </a:t>
            </a:r>
            <a:r>
              <a:rPr lang="en-US" i="1" dirty="0"/>
              <a:t>relying on a statement </a:t>
            </a:r>
            <a:r>
              <a:rPr lang="en-US" dirty="0"/>
              <a:t>of that Party or witness.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is a statement?  A “statement” is a person’s intention to make a factual assertion.  Let’s consider some examples to help us understand the difference between words that make a factual assertion versus words that are spoken or written for some other reason.  </a:t>
            </a:r>
          </a:p>
          <a:p>
            <a:endParaRPr lang="en-US" dirty="0"/>
          </a:p>
          <a:p>
            <a:r>
              <a:rPr lang="en-US" dirty="0"/>
              <a:t>Example:  If a Respondent was accused of Sexual Harassment for repeatedly saying to the Complainant, “I want you to leave your spouse and be my partner,” those words would not be a “statement” because it was not the speaker’s intent to make a factual assertion.  Therefore, in this example, even if the Respondent refused to testify at the hearing, the Hearing Officer could consider those words. </a:t>
            </a:r>
          </a:p>
          <a:p>
            <a:endParaRPr lang="en-US" dirty="0"/>
          </a:p>
          <a:p>
            <a:r>
              <a:rPr lang="en-US" dirty="0"/>
              <a:t>Example:  Suppose Witness A testified that she and Witness B were both at the party where the Complainant alleged to have been sexually assaulted.  Witness B refused to testify.  Can Witness A testify that she overheard Witness B say to the Complainant, “Are you ok?  Do you need an ambulance?”  The Hearing Officer could consider these words because they do not constitute Witness B’s intent to make a factual assertion.  The value of the words suggests that Witness B observed the Complainant appeared injured.  Now suppose in the same scenario, Witness B had said to the Complainant, “I saw the Respondent put something in your drink.”  The Hearing Officer would not be able to consider those words unless Witness B testified directly about it, because that is a statement made with the intent to make a factual assertion.</a:t>
            </a:r>
          </a:p>
          <a:p>
            <a:endParaRPr lang="en-US" dirty="0"/>
          </a:p>
          <a:p>
            <a:r>
              <a:rPr lang="en-US" dirty="0"/>
              <a:t>When analyzing whether words constitute a “statement,” a helpful question to ask is whether the value of the words is for their truth, or for some other reason.  If it is for some other reason, it is not a “statement.”</a:t>
            </a:r>
          </a:p>
          <a:p>
            <a:endParaRPr lang="en-US" dirty="0"/>
          </a:p>
          <a:p>
            <a:r>
              <a:rPr lang="en-US" dirty="0"/>
              <a:t>Again, even where a statement cannot be relied upon, the Hearing Officer can always review written or other evidence containing a statement for purposes other than relying on the statement that isn’t subject to cross-examination.  For example, if a nurse wrote in her report that she observed the Complainant had bruising on her arms but refused to appear to be cross-examined, those words would certainly constitute an inadmissible statement because their value is for their truth; they were written with the writer’s intent to make a factual observation.  Although the Hearing Officer would be precluded from considering this statement in the report, the Hearing Officer could potentially consider other aspects of the report that do not constitute a statement.</a:t>
            </a:r>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6</a:t>
            </a:fld>
            <a:endParaRPr lang="en-US" dirty="0"/>
          </a:p>
        </p:txBody>
      </p:sp>
    </p:spTree>
    <p:extLst>
      <p:ext uri="{BB962C8B-B14F-4D97-AF65-F5344CB8AC3E}">
        <p14:creationId xmlns:p14="http://schemas.microsoft.com/office/powerpoint/2010/main" val="520654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Someone who has experienced sexual violence or other violence may have experienced a trauma.  In addition to Complainants, trauma may affect Respondents or witnesses.</a:t>
            </a:r>
          </a:p>
          <a:p>
            <a:endParaRPr lang="en-US" dirty="0"/>
          </a:p>
          <a:p>
            <a:r>
              <a:rPr lang="en-US" dirty="0"/>
              <a:t>Trauma may affect how a person behaves or interact with others during the Grievance Process</a:t>
            </a:r>
          </a:p>
          <a:p>
            <a:endParaRPr lang="en-US" dirty="0"/>
          </a:p>
          <a:p>
            <a:r>
              <a:rPr lang="en-US" dirty="0"/>
              <a:t>The fact that a person experienced a trauma does not necessarily mean a policy was violated; conversely, the fact that a person may appear “fine” during the Grievance Process does not necessarily mean a policy was not violated.</a:t>
            </a:r>
          </a:p>
          <a:p>
            <a:endParaRPr lang="en-US" dirty="0"/>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7</a:t>
            </a:fld>
            <a:endParaRPr lang="en-US" dirty="0"/>
          </a:p>
        </p:txBody>
      </p:sp>
    </p:spTree>
    <p:extLst>
      <p:ext uri="{BB962C8B-B14F-4D97-AF65-F5344CB8AC3E}">
        <p14:creationId xmlns:p14="http://schemas.microsoft.com/office/powerpoint/2010/main" val="40913740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66544" y="1122363"/>
            <a:ext cx="9144000" cy="2387600"/>
          </a:xfrm>
        </p:spPr>
        <p:txBody>
          <a:bodyPr anchor="b"/>
          <a:lstStyle>
            <a:lvl1pPr algn="ctr">
              <a:defRPr sz="6000">
                <a:solidFill>
                  <a:schemeClr val="bg2">
                    <a:lumMod val="25000"/>
                  </a:schemeClr>
                </a:solidFill>
              </a:defRPr>
            </a:lvl1pPr>
          </a:lstStyle>
          <a:p>
            <a:r>
              <a:rPr lang="en-US" dirty="0"/>
              <a:t>Click to edit Master title style</a:t>
            </a:r>
          </a:p>
        </p:txBody>
      </p:sp>
      <p:sp>
        <p:nvSpPr>
          <p:cNvPr id="3" name="Subtitle 2"/>
          <p:cNvSpPr>
            <a:spLocks noGrp="1"/>
          </p:cNvSpPr>
          <p:nvPr>
            <p:ph type="subTitle" idx="1"/>
          </p:nvPr>
        </p:nvSpPr>
        <p:spPr>
          <a:xfrm>
            <a:off x="2066544" y="4012590"/>
            <a:ext cx="9144000" cy="1655762"/>
          </a:xfrm>
        </p:spPr>
        <p:txBody>
          <a:bodyPr/>
          <a:lstStyle>
            <a:lvl1pPr marL="0" indent="0" algn="ctr">
              <a:buNone/>
              <a:defRPr sz="2400">
                <a:solidFill>
                  <a:schemeClr val="bg2">
                    <a:lumMod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57794"/>
            <a:ext cx="1610336" cy="1610336"/>
          </a:xfrm>
          <a:prstGeom prst="rect">
            <a:avLst/>
          </a:prstGeom>
        </p:spPr>
      </p:pic>
      <p:sp>
        <p:nvSpPr>
          <p:cNvPr id="5" name="Date Placeholder 4">
            <a:extLst>
              <a:ext uri="{FF2B5EF4-FFF2-40B4-BE49-F238E27FC236}">
                <a16:creationId xmlns:a16="http://schemas.microsoft.com/office/drawing/2014/main" id="{CCC302EF-32D8-47DE-9292-1CC0033FD5D7}"/>
              </a:ext>
            </a:extLst>
          </p:cNvPr>
          <p:cNvSpPr>
            <a:spLocks noGrp="1"/>
          </p:cNvSpPr>
          <p:nvPr>
            <p:ph type="dt" sz="half" idx="10"/>
          </p:nvPr>
        </p:nvSpPr>
        <p:spPr/>
        <p:txBody>
          <a:bodyPr/>
          <a:lstStyle/>
          <a:p>
            <a:fld id="{A4E4BBDB-1F58-4C01-A9EE-D1930711C26C}" type="datetime1">
              <a:rPr lang="en-US" smtClean="0"/>
              <a:t>10/30/2020</a:t>
            </a:fld>
            <a:endParaRPr lang="en-US" dirty="0"/>
          </a:p>
        </p:txBody>
      </p:sp>
      <p:sp>
        <p:nvSpPr>
          <p:cNvPr id="6" name="Footer Placeholder 5">
            <a:extLst>
              <a:ext uri="{FF2B5EF4-FFF2-40B4-BE49-F238E27FC236}">
                <a16:creationId xmlns:a16="http://schemas.microsoft.com/office/drawing/2014/main" id="{B8C83461-4251-4C98-AE4B-0DABDB7DEE4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3D612EF-EF11-4174-BBA9-0AACA04F3C51}"/>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1089832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650523" y="923544"/>
            <a:ext cx="560949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5" name="Title 1"/>
          <p:cNvSpPr>
            <a:spLocks noGrp="1"/>
          </p:cNvSpPr>
          <p:nvPr>
            <p:ph type="title"/>
          </p:nvPr>
        </p:nvSpPr>
        <p:spPr>
          <a:xfrm>
            <a:off x="1463040" y="237744"/>
            <a:ext cx="10268712" cy="530225"/>
          </a:xfrm>
        </p:spPr>
        <p:txBody>
          <a:bodyPr anchor="b"/>
          <a:lstStyle>
            <a:lvl1pPr>
              <a:defRPr sz="3200">
                <a:solidFill>
                  <a:schemeClr val="bg2">
                    <a:lumMod val="25000"/>
                  </a:schemeClr>
                </a:solidFill>
              </a:defRPr>
            </a:lvl1pPr>
          </a:lstStyle>
          <a:p>
            <a:r>
              <a:rPr lang="en-US" dirty="0"/>
              <a:t>Click to edit Master title style</a:t>
            </a:r>
          </a:p>
        </p:txBody>
      </p:sp>
      <p:sp>
        <p:nvSpPr>
          <p:cNvPr id="6" name="Text Placeholder 3"/>
          <p:cNvSpPr>
            <a:spLocks noGrp="1"/>
          </p:cNvSpPr>
          <p:nvPr>
            <p:ph type="body" sz="half" idx="2"/>
          </p:nvPr>
        </p:nvSpPr>
        <p:spPr>
          <a:xfrm>
            <a:off x="1463040" y="923544"/>
            <a:ext cx="4079116" cy="4684957"/>
          </a:xfrm>
        </p:spPr>
        <p:txBody>
          <a:bodyPr/>
          <a:lstStyle>
            <a:lvl1pPr marL="0" indent="0">
              <a:buNone/>
              <a:defRPr sz="1600">
                <a:solidFill>
                  <a:schemeClr val="bg2">
                    <a:lumMod val="2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2" name="Date Placeholder 1">
            <a:extLst>
              <a:ext uri="{FF2B5EF4-FFF2-40B4-BE49-F238E27FC236}">
                <a16:creationId xmlns:a16="http://schemas.microsoft.com/office/drawing/2014/main" id="{1F0F5289-7A33-4F48-BB55-4855E9A6DC5D}"/>
              </a:ext>
            </a:extLst>
          </p:cNvPr>
          <p:cNvSpPr>
            <a:spLocks noGrp="1"/>
          </p:cNvSpPr>
          <p:nvPr>
            <p:ph type="dt" sz="half" idx="10"/>
          </p:nvPr>
        </p:nvSpPr>
        <p:spPr/>
        <p:txBody>
          <a:bodyPr/>
          <a:lstStyle/>
          <a:p>
            <a:fld id="{56E65F52-4E65-4996-84DF-C260D649A5EF}" type="datetime1">
              <a:rPr lang="en-US" smtClean="0"/>
              <a:t>10/30/2020</a:t>
            </a:fld>
            <a:endParaRPr lang="en-US" dirty="0"/>
          </a:p>
        </p:txBody>
      </p:sp>
      <p:sp>
        <p:nvSpPr>
          <p:cNvPr id="4" name="Footer Placeholder 3">
            <a:extLst>
              <a:ext uri="{FF2B5EF4-FFF2-40B4-BE49-F238E27FC236}">
                <a16:creationId xmlns:a16="http://schemas.microsoft.com/office/drawing/2014/main" id="{AC7249C3-A9AB-47D0-9D7C-5D8DC7A720E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64D60E6-5EFC-4DDD-B68E-52FA1A102F2E}"/>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3910042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Tree>
    <p:extLst>
      <p:ext uri="{BB962C8B-B14F-4D97-AF65-F5344CB8AC3E}">
        <p14:creationId xmlns:p14="http://schemas.microsoft.com/office/powerpoint/2010/main" val="2831282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483515" y="365125"/>
            <a:ext cx="2870285" cy="5811838"/>
          </a:xfrm>
        </p:spPr>
        <p:txBody>
          <a:bodyPr vert="eaVert"/>
          <a:lstStyle>
            <a:lvl1pPr>
              <a:defRPr>
                <a:solidFill>
                  <a:schemeClr val="bg2">
                    <a:lumMod val="2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a:xfrm>
            <a:off x="1463040" y="365125"/>
            <a:ext cx="6849208" cy="5811838"/>
          </a:xfrm>
        </p:spPr>
        <p:txBody>
          <a:bodyPr vert="eaVert"/>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Tree>
    <p:extLst>
      <p:ext uri="{BB962C8B-B14F-4D97-AF65-F5344CB8AC3E}">
        <p14:creationId xmlns:p14="http://schemas.microsoft.com/office/powerpoint/2010/main" val="1652068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317548" cy="1317548"/>
          </a:xfrm>
          <a:prstGeom prst="rect">
            <a:avLst/>
          </a:prstGeom>
        </p:spPr>
      </p:pic>
      <p:sp>
        <p:nvSpPr>
          <p:cNvPr id="4" name="Date Placeholder 3">
            <a:extLst>
              <a:ext uri="{FF2B5EF4-FFF2-40B4-BE49-F238E27FC236}">
                <a16:creationId xmlns:a16="http://schemas.microsoft.com/office/drawing/2014/main" id="{BBD54CB9-64B1-4D12-B054-A010DA9A16DA}"/>
              </a:ext>
            </a:extLst>
          </p:cNvPr>
          <p:cNvSpPr>
            <a:spLocks noGrp="1"/>
          </p:cNvSpPr>
          <p:nvPr>
            <p:ph type="dt" sz="half" idx="10"/>
          </p:nvPr>
        </p:nvSpPr>
        <p:spPr/>
        <p:txBody>
          <a:bodyPr/>
          <a:lstStyle/>
          <a:p>
            <a:fld id="{F17EA359-0E9A-40FB-B2EB-7161FDAB086C}" type="datetime1">
              <a:rPr lang="en-US" smtClean="0"/>
              <a:t>10/30/2020</a:t>
            </a:fld>
            <a:endParaRPr lang="en-US" dirty="0"/>
          </a:p>
        </p:txBody>
      </p:sp>
      <p:sp>
        <p:nvSpPr>
          <p:cNvPr id="5" name="Footer Placeholder 4">
            <a:extLst>
              <a:ext uri="{FF2B5EF4-FFF2-40B4-BE49-F238E27FC236}">
                <a16:creationId xmlns:a16="http://schemas.microsoft.com/office/drawing/2014/main" id="{4BCF2703-F7DF-499A-A510-A07FBE48B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6CFFB02-0DAA-4629-87CC-8344801436E1}"/>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1397977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686" y="237045"/>
            <a:ext cx="11033004" cy="1186019"/>
          </a:xfrm>
        </p:spPr>
        <p:txBody>
          <a:bodyPr/>
          <a:lstStyle>
            <a:lvl1pPr>
              <a:defRPr>
                <a:solidFill>
                  <a:schemeClr val="bg2">
                    <a:lumMod val="25000"/>
                  </a:schemeClr>
                </a:solidFill>
              </a:defRPr>
            </a:lvl1pPr>
          </a:lstStyle>
          <a:p>
            <a:r>
              <a:rPr lang="en-US" dirty="0"/>
              <a:t>Click to edit Master title style</a:t>
            </a:r>
          </a:p>
        </p:txBody>
      </p:sp>
      <p:sp>
        <p:nvSpPr>
          <p:cNvPr id="3" name="Content Placeholder 2"/>
          <p:cNvSpPr>
            <a:spLocks noGrp="1"/>
          </p:cNvSpPr>
          <p:nvPr>
            <p:ph idx="1"/>
          </p:nvPr>
        </p:nvSpPr>
        <p:spPr>
          <a:xfrm>
            <a:off x="696686" y="1479944"/>
            <a:ext cx="11033004" cy="435133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61C1D55-AD34-4EF5-8C32-B22337B6BE59}"/>
              </a:ext>
            </a:extLst>
          </p:cNvPr>
          <p:cNvSpPr>
            <a:spLocks noGrp="1"/>
          </p:cNvSpPr>
          <p:nvPr>
            <p:ph type="dt" sz="half" idx="10"/>
          </p:nvPr>
        </p:nvSpPr>
        <p:spPr/>
        <p:txBody>
          <a:bodyPr/>
          <a:lstStyle/>
          <a:p>
            <a:fld id="{35B01C4A-2F27-444C-8A4C-8723F7D290F8}" type="datetime1">
              <a:rPr lang="en-US" smtClean="0"/>
              <a:t>10/30/2020</a:t>
            </a:fld>
            <a:endParaRPr lang="en-US" dirty="0"/>
          </a:p>
        </p:txBody>
      </p:sp>
      <p:sp>
        <p:nvSpPr>
          <p:cNvPr id="5" name="Footer Placeholder 4">
            <a:extLst>
              <a:ext uri="{FF2B5EF4-FFF2-40B4-BE49-F238E27FC236}">
                <a16:creationId xmlns:a16="http://schemas.microsoft.com/office/drawing/2014/main" id="{29AD586F-95B5-42B7-9BEC-AA35D7C3BD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48539B-25A9-4DD8-833D-1491FEF35AA9}"/>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247358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6544" y="237744"/>
            <a:ext cx="9645650" cy="1684841"/>
          </a:xfrm>
        </p:spPr>
        <p:txBody>
          <a:bodyPr anchor="ctr" anchorCtr="0">
            <a:normAutofit/>
          </a:bodyPr>
          <a:lstStyle>
            <a:lvl1pPr algn="ctr">
              <a:defRPr sz="4000" b="1">
                <a:solidFill>
                  <a:schemeClr val="bg2">
                    <a:lumMod val="25000"/>
                  </a:schemeClr>
                </a:solidFill>
              </a:defRPr>
            </a:lvl1pPr>
          </a:lstStyle>
          <a:p>
            <a:r>
              <a:rPr lang="en-US" dirty="0"/>
              <a:t>Click to edit Master title style</a:t>
            </a:r>
          </a:p>
        </p:txBody>
      </p:sp>
      <p:sp>
        <p:nvSpPr>
          <p:cNvPr id="3" name="Text Placeholder 2"/>
          <p:cNvSpPr>
            <a:spLocks noGrp="1"/>
          </p:cNvSpPr>
          <p:nvPr>
            <p:ph type="body" idx="1"/>
          </p:nvPr>
        </p:nvSpPr>
        <p:spPr>
          <a:xfrm>
            <a:off x="2066544" y="4914900"/>
            <a:ext cx="9646920" cy="1174750"/>
          </a:xfrm>
        </p:spPr>
        <p:txBody>
          <a:bodyPr>
            <a:normAutofit/>
          </a:bodyPr>
          <a:lstStyle>
            <a:lvl1pPr marL="0" indent="0" algn="ctr">
              <a:buNone/>
              <a:defRPr sz="2000">
                <a:solidFill>
                  <a:schemeClr val="bg2">
                    <a:lumMod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57794"/>
            <a:ext cx="1610336" cy="1610336"/>
          </a:xfrm>
          <a:prstGeom prst="rect">
            <a:avLst/>
          </a:prstGeom>
        </p:spPr>
      </p:pic>
      <p:sp>
        <p:nvSpPr>
          <p:cNvPr id="5" name="Date Placeholder 4">
            <a:extLst>
              <a:ext uri="{FF2B5EF4-FFF2-40B4-BE49-F238E27FC236}">
                <a16:creationId xmlns:a16="http://schemas.microsoft.com/office/drawing/2014/main" id="{8FC8A8DC-F74F-431F-A184-1A245B0C8D93}"/>
              </a:ext>
            </a:extLst>
          </p:cNvPr>
          <p:cNvSpPr>
            <a:spLocks noGrp="1"/>
          </p:cNvSpPr>
          <p:nvPr>
            <p:ph type="dt" sz="half" idx="10"/>
          </p:nvPr>
        </p:nvSpPr>
        <p:spPr/>
        <p:txBody>
          <a:bodyPr/>
          <a:lstStyle/>
          <a:p>
            <a:fld id="{31C69823-C1F3-4D11-929E-0D7261BCA39B}" type="datetime1">
              <a:rPr lang="en-US" smtClean="0"/>
              <a:t>10/30/2020</a:t>
            </a:fld>
            <a:endParaRPr lang="en-US" dirty="0"/>
          </a:p>
        </p:txBody>
      </p:sp>
      <p:sp>
        <p:nvSpPr>
          <p:cNvPr id="6" name="Footer Placeholder 5">
            <a:extLst>
              <a:ext uri="{FF2B5EF4-FFF2-40B4-BE49-F238E27FC236}">
                <a16:creationId xmlns:a16="http://schemas.microsoft.com/office/drawing/2014/main" id="{5C07CB0C-6A6B-4DA2-9638-70FDBAC42CEC}"/>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6DBAA135-18AC-4292-9217-A190C4FBCF1F}"/>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1863454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61845" y="237045"/>
            <a:ext cx="10268712" cy="1186019"/>
          </a:xfrm>
        </p:spPr>
        <p:txBody>
          <a:bodyPr/>
          <a:lstStyle>
            <a:lvl1pPr>
              <a:defRPr>
                <a:solidFill>
                  <a:schemeClr val="bg2">
                    <a:lumMod val="25000"/>
                  </a:schemeClr>
                </a:solidFill>
              </a:defRPr>
            </a:lvl1pPr>
          </a:lstStyle>
          <a:p>
            <a:r>
              <a:rPr lang="en-US" dirty="0"/>
              <a:t>Click to edit Master title style</a:t>
            </a:r>
          </a:p>
        </p:txBody>
      </p:sp>
      <p:sp>
        <p:nvSpPr>
          <p:cNvPr id="3" name="Content Placeholder 2"/>
          <p:cNvSpPr>
            <a:spLocks noGrp="1"/>
          </p:cNvSpPr>
          <p:nvPr>
            <p:ph sz="half" idx="1"/>
          </p:nvPr>
        </p:nvSpPr>
        <p:spPr>
          <a:xfrm>
            <a:off x="1461846" y="1572768"/>
            <a:ext cx="493877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629397" y="1573706"/>
            <a:ext cx="5101160" cy="435133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5" name="Date Placeholder 4">
            <a:extLst>
              <a:ext uri="{FF2B5EF4-FFF2-40B4-BE49-F238E27FC236}">
                <a16:creationId xmlns:a16="http://schemas.microsoft.com/office/drawing/2014/main" id="{D6982674-0AC3-4DD6-9C85-EEBDF625211E}"/>
              </a:ext>
            </a:extLst>
          </p:cNvPr>
          <p:cNvSpPr>
            <a:spLocks noGrp="1"/>
          </p:cNvSpPr>
          <p:nvPr>
            <p:ph type="dt" sz="half" idx="10"/>
          </p:nvPr>
        </p:nvSpPr>
        <p:spPr/>
        <p:txBody>
          <a:bodyPr/>
          <a:lstStyle/>
          <a:p>
            <a:fld id="{4BFE4878-223B-4A2C-ACFE-F200977D5B25}" type="datetime1">
              <a:rPr lang="en-US" smtClean="0"/>
              <a:t>10/30/2020</a:t>
            </a:fld>
            <a:endParaRPr lang="en-US" dirty="0"/>
          </a:p>
        </p:txBody>
      </p:sp>
      <p:sp>
        <p:nvSpPr>
          <p:cNvPr id="6" name="Footer Placeholder 5">
            <a:extLst>
              <a:ext uri="{FF2B5EF4-FFF2-40B4-BE49-F238E27FC236}">
                <a16:creationId xmlns:a16="http://schemas.microsoft.com/office/drawing/2014/main" id="{B564A2A9-7879-4007-A29B-6734CC259EE8}"/>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F652AD29-B198-498E-BF9C-6D585A571D01}"/>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3920377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63039" y="237744"/>
            <a:ext cx="10268712" cy="1325563"/>
          </a:xfrm>
        </p:spPr>
        <p:txBody>
          <a:bodyPr/>
          <a:lstStyle>
            <a:lvl1pPr>
              <a:defRPr>
                <a:solidFill>
                  <a:schemeClr val="bg2">
                    <a:lumMod val="25000"/>
                  </a:schemeClr>
                </a:solidFill>
              </a:defRPr>
            </a:lvl1pPr>
          </a:lstStyle>
          <a:p>
            <a:r>
              <a:rPr lang="en-US" dirty="0"/>
              <a:t>Click to edit Master title style</a:t>
            </a:r>
          </a:p>
        </p:txBody>
      </p:sp>
      <p:sp>
        <p:nvSpPr>
          <p:cNvPr id="3" name="Text Placeholder 2"/>
          <p:cNvSpPr>
            <a:spLocks noGrp="1"/>
          </p:cNvSpPr>
          <p:nvPr>
            <p:ph type="body" idx="1"/>
          </p:nvPr>
        </p:nvSpPr>
        <p:spPr>
          <a:xfrm>
            <a:off x="1463040" y="1698619"/>
            <a:ext cx="4882004" cy="823912"/>
          </a:xfrm>
        </p:spPr>
        <p:txBody>
          <a:bodyPr anchor="b"/>
          <a:lstStyle>
            <a:lvl1pPr marL="0" indent="0">
              <a:buNone/>
              <a:defRPr sz="2400" b="1">
                <a:solidFill>
                  <a:schemeClr val="bg2">
                    <a:lumMod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463040" y="2522531"/>
            <a:ext cx="4882004" cy="368458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534469" y="1698619"/>
            <a:ext cx="5183188" cy="823912"/>
          </a:xfrm>
        </p:spPr>
        <p:txBody>
          <a:bodyPr anchor="b"/>
          <a:lstStyle>
            <a:lvl1pPr marL="0" indent="0">
              <a:buNone/>
              <a:defRPr sz="2400" b="1">
                <a:solidFill>
                  <a:schemeClr val="bg2">
                    <a:lumMod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534469" y="2522531"/>
            <a:ext cx="5183188" cy="368458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7" name="Date Placeholder 6">
            <a:extLst>
              <a:ext uri="{FF2B5EF4-FFF2-40B4-BE49-F238E27FC236}">
                <a16:creationId xmlns:a16="http://schemas.microsoft.com/office/drawing/2014/main" id="{500426C6-8C3F-43D0-8377-3DAE5D593E0E}"/>
              </a:ext>
            </a:extLst>
          </p:cNvPr>
          <p:cNvSpPr>
            <a:spLocks noGrp="1"/>
          </p:cNvSpPr>
          <p:nvPr>
            <p:ph type="dt" sz="half" idx="10"/>
          </p:nvPr>
        </p:nvSpPr>
        <p:spPr/>
        <p:txBody>
          <a:bodyPr/>
          <a:lstStyle/>
          <a:p>
            <a:fld id="{94AEDBBC-E685-4A6D-8EEE-636405D51B46}" type="datetime1">
              <a:rPr lang="en-US" smtClean="0"/>
              <a:t>10/30/2020</a:t>
            </a:fld>
            <a:endParaRPr lang="en-US" dirty="0"/>
          </a:p>
        </p:txBody>
      </p:sp>
      <p:sp>
        <p:nvSpPr>
          <p:cNvPr id="8" name="Footer Placeholder 7">
            <a:extLst>
              <a:ext uri="{FF2B5EF4-FFF2-40B4-BE49-F238E27FC236}">
                <a16:creationId xmlns:a16="http://schemas.microsoft.com/office/drawing/2014/main" id="{FE62696F-2295-433D-B70B-9D75F638A90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3091286-F9D0-4C5C-BACA-6C48244FE47F}"/>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934527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defRPr>
            </a:lvl1pPr>
          </a:lstStyle>
          <a:p>
            <a:r>
              <a:rPr lang="en-US" dirty="0"/>
              <a:t>Click to edit Master title style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3" name="Date Placeholder 2">
            <a:extLst>
              <a:ext uri="{FF2B5EF4-FFF2-40B4-BE49-F238E27FC236}">
                <a16:creationId xmlns:a16="http://schemas.microsoft.com/office/drawing/2014/main" id="{D95A0C0E-AB12-43A7-A9B8-9E2A67A0B7CD}"/>
              </a:ext>
            </a:extLst>
          </p:cNvPr>
          <p:cNvSpPr>
            <a:spLocks noGrp="1"/>
          </p:cNvSpPr>
          <p:nvPr>
            <p:ph type="dt" sz="half" idx="10"/>
          </p:nvPr>
        </p:nvSpPr>
        <p:spPr/>
        <p:txBody>
          <a:bodyPr/>
          <a:lstStyle/>
          <a:p>
            <a:fld id="{ED694D4B-B806-48FD-96E2-36B77E4C7C8C}" type="datetime1">
              <a:rPr lang="en-US" smtClean="0"/>
              <a:t>10/30/2020</a:t>
            </a:fld>
            <a:endParaRPr lang="en-US" dirty="0"/>
          </a:p>
        </p:txBody>
      </p:sp>
      <p:sp>
        <p:nvSpPr>
          <p:cNvPr id="4" name="Footer Placeholder 3">
            <a:extLst>
              <a:ext uri="{FF2B5EF4-FFF2-40B4-BE49-F238E27FC236}">
                <a16:creationId xmlns:a16="http://schemas.microsoft.com/office/drawing/2014/main" id="{31463121-0FFB-4E7E-8153-1E120D87B2F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78E9AF5-BFF5-46E1-8385-8BEFC40DD76C}"/>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1386061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2" name="Date Placeholder 1">
            <a:extLst>
              <a:ext uri="{FF2B5EF4-FFF2-40B4-BE49-F238E27FC236}">
                <a16:creationId xmlns:a16="http://schemas.microsoft.com/office/drawing/2014/main" id="{B3146F1F-25F1-4761-9180-F96F73F449F0}"/>
              </a:ext>
            </a:extLst>
          </p:cNvPr>
          <p:cNvSpPr>
            <a:spLocks noGrp="1"/>
          </p:cNvSpPr>
          <p:nvPr>
            <p:ph type="dt" sz="half" idx="10"/>
          </p:nvPr>
        </p:nvSpPr>
        <p:spPr/>
        <p:txBody>
          <a:bodyPr/>
          <a:lstStyle/>
          <a:p>
            <a:fld id="{EB21745B-F06E-4C93-9338-DB494A07776C}" type="datetime1">
              <a:rPr lang="en-US" smtClean="0"/>
              <a:t>10/30/2020</a:t>
            </a:fld>
            <a:endParaRPr lang="en-US" dirty="0"/>
          </a:p>
        </p:txBody>
      </p:sp>
      <p:sp>
        <p:nvSpPr>
          <p:cNvPr id="3" name="Footer Placeholder 2">
            <a:extLst>
              <a:ext uri="{FF2B5EF4-FFF2-40B4-BE49-F238E27FC236}">
                <a16:creationId xmlns:a16="http://schemas.microsoft.com/office/drawing/2014/main" id="{CD591A2A-0628-412E-A742-C78F675A8A9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1E34E29-B5AC-404B-9502-E7BE2B224524}"/>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3516814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63040" y="237744"/>
            <a:ext cx="10268712" cy="530225"/>
          </a:xfrm>
        </p:spPr>
        <p:txBody>
          <a:bodyPr anchor="b"/>
          <a:lstStyle>
            <a:lvl1pPr>
              <a:defRPr sz="3200">
                <a:solidFill>
                  <a:schemeClr val="bg2">
                    <a:lumMod val="25000"/>
                  </a:schemeClr>
                </a:solidFill>
              </a:defRPr>
            </a:lvl1pPr>
          </a:lstStyle>
          <a:p>
            <a:r>
              <a:rPr lang="en-US" dirty="0"/>
              <a:t>Click to edit Master title style</a:t>
            </a:r>
          </a:p>
        </p:txBody>
      </p:sp>
      <p:sp>
        <p:nvSpPr>
          <p:cNvPr id="3" name="Content Placeholder 2"/>
          <p:cNvSpPr>
            <a:spLocks noGrp="1"/>
          </p:cNvSpPr>
          <p:nvPr>
            <p:ph idx="1"/>
          </p:nvPr>
        </p:nvSpPr>
        <p:spPr>
          <a:xfrm>
            <a:off x="5012618" y="926125"/>
            <a:ext cx="6719133" cy="4677019"/>
          </a:xfrm>
        </p:spPr>
        <p:txBody>
          <a:bodyPr/>
          <a:lstStyle>
            <a:lvl1pPr>
              <a:defRPr sz="3200">
                <a:solidFill>
                  <a:schemeClr val="bg2">
                    <a:lumMod val="25000"/>
                  </a:schemeClr>
                </a:solidFill>
              </a:defRPr>
            </a:lvl1pPr>
            <a:lvl2pPr>
              <a:defRPr sz="2800">
                <a:solidFill>
                  <a:schemeClr val="bg2">
                    <a:lumMod val="25000"/>
                  </a:schemeClr>
                </a:solidFill>
              </a:defRPr>
            </a:lvl2pPr>
            <a:lvl3pPr>
              <a:defRPr sz="2400">
                <a:solidFill>
                  <a:schemeClr val="bg2">
                    <a:lumMod val="25000"/>
                  </a:schemeClr>
                </a:solidFill>
              </a:defRPr>
            </a:lvl3pPr>
            <a:lvl4pPr>
              <a:defRPr sz="2000">
                <a:solidFill>
                  <a:schemeClr val="bg2">
                    <a:lumMod val="25000"/>
                  </a:schemeClr>
                </a:solidFill>
              </a:defRPr>
            </a:lvl4pPr>
            <a:lvl5pPr>
              <a:defRPr sz="2000">
                <a:solidFill>
                  <a:schemeClr val="bg2">
                    <a:lumMod val="25000"/>
                  </a:schemeClr>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463040" y="926125"/>
            <a:ext cx="3382840" cy="4684957"/>
          </a:xfrm>
        </p:spPr>
        <p:txBody>
          <a:bodyPr/>
          <a:lstStyle>
            <a:lvl1pPr marL="0" indent="0">
              <a:buNone/>
              <a:defRPr sz="1600">
                <a:solidFill>
                  <a:schemeClr val="bg2">
                    <a:lumMod val="2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5" name="Date Placeholder 4">
            <a:extLst>
              <a:ext uri="{FF2B5EF4-FFF2-40B4-BE49-F238E27FC236}">
                <a16:creationId xmlns:a16="http://schemas.microsoft.com/office/drawing/2014/main" id="{758B43D4-5600-443B-B12F-5D18195F75D2}"/>
              </a:ext>
            </a:extLst>
          </p:cNvPr>
          <p:cNvSpPr>
            <a:spLocks noGrp="1"/>
          </p:cNvSpPr>
          <p:nvPr>
            <p:ph type="dt" sz="half" idx="10"/>
          </p:nvPr>
        </p:nvSpPr>
        <p:spPr/>
        <p:txBody>
          <a:bodyPr/>
          <a:lstStyle/>
          <a:p>
            <a:fld id="{A60CF9DA-353C-42A4-8EB9-5012DA22F4E9}" type="datetime1">
              <a:rPr lang="en-US" smtClean="0"/>
              <a:t>10/30/2020</a:t>
            </a:fld>
            <a:endParaRPr lang="en-US" dirty="0"/>
          </a:p>
        </p:txBody>
      </p:sp>
      <p:sp>
        <p:nvSpPr>
          <p:cNvPr id="6" name="Footer Placeholder 5">
            <a:extLst>
              <a:ext uri="{FF2B5EF4-FFF2-40B4-BE49-F238E27FC236}">
                <a16:creationId xmlns:a16="http://schemas.microsoft.com/office/drawing/2014/main" id="{A4A60403-6DD9-4A35-9C8E-D7178002EB9D}"/>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29797CCA-4692-4ED8-A1BA-41C85B4AA4B6}"/>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3987797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524" y="1"/>
            <a:ext cx="12188952" cy="6857999"/>
          </a:xfrm>
          <a:prstGeom prst="rect">
            <a:avLst/>
          </a:prstGeom>
        </p:spPr>
      </p:pic>
      <p:sp>
        <p:nvSpPr>
          <p:cNvPr id="2" name="Title Placeholder 1"/>
          <p:cNvSpPr>
            <a:spLocks noGrp="1"/>
          </p:cNvSpPr>
          <p:nvPr>
            <p:ph type="title"/>
          </p:nvPr>
        </p:nvSpPr>
        <p:spPr>
          <a:xfrm>
            <a:off x="1461846" y="237045"/>
            <a:ext cx="10267844" cy="1186019"/>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p:cNvSpPr>
            <a:spLocks noGrp="1"/>
          </p:cNvSpPr>
          <p:nvPr>
            <p:ph type="body" idx="1"/>
          </p:nvPr>
        </p:nvSpPr>
        <p:spPr>
          <a:xfrm>
            <a:off x="1461846" y="1479944"/>
            <a:ext cx="10267844"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rot="10800000">
            <a:off x="3047" y="4919729"/>
            <a:ext cx="12188952" cy="1955345"/>
          </a:xfrm>
          <a:prstGeom prst="rect">
            <a:avLst/>
          </a:prstGeom>
          <a:effectLst>
            <a:glow rad="38100">
              <a:schemeClr val="accent4">
                <a:lumMod val="20000"/>
                <a:lumOff val="80000"/>
                <a:alpha val="13000"/>
              </a:schemeClr>
            </a:glow>
            <a:softEdge rad="0"/>
          </a:effectLst>
        </p:spPr>
      </p:pic>
      <p:sp>
        <p:nvSpPr>
          <p:cNvPr id="10" name="TextBox 9"/>
          <p:cNvSpPr txBox="1"/>
          <p:nvPr userDrawn="1"/>
        </p:nvSpPr>
        <p:spPr>
          <a:xfrm>
            <a:off x="211494" y="6495181"/>
            <a:ext cx="2438400" cy="276999"/>
          </a:xfrm>
          <a:prstGeom prst="rect">
            <a:avLst/>
          </a:prstGeom>
          <a:noFill/>
          <a:ln>
            <a:noFill/>
          </a:ln>
        </p:spPr>
        <p:txBody>
          <a:bodyPr wrap="square">
            <a:spAutoFit/>
          </a:bodyPr>
          <a:lstStyle/>
          <a:p>
            <a:pPr algn="l" eaLnBrk="0" fontAlgn="base" hangingPunct="0">
              <a:spcBef>
                <a:spcPct val="0"/>
              </a:spcBef>
              <a:spcAft>
                <a:spcPct val="0"/>
              </a:spcAft>
              <a:defRPr/>
            </a:pPr>
            <a:r>
              <a:rPr lang="en-US" sz="1200" b="1" dirty="0">
                <a:solidFill>
                  <a:schemeClr val="bg1"/>
                </a:solidFill>
                <a:latin typeface="Helvetica" panose="020B0604020202030204" pitchFamily="34" charset="0"/>
              </a:rPr>
              <a:t>fisherphillips.com</a:t>
            </a:r>
          </a:p>
        </p:txBody>
      </p:sp>
      <p:sp>
        <p:nvSpPr>
          <p:cNvPr id="4" name="Date Placeholder 3">
            <a:extLst>
              <a:ext uri="{FF2B5EF4-FFF2-40B4-BE49-F238E27FC236}">
                <a16:creationId xmlns:a16="http://schemas.microsoft.com/office/drawing/2014/main" id="{B2E67890-EAD8-4ADA-BBA4-E3D0F3C5C7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043F78-FBE8-479E-AF5C-B4BA823541C2}" type="datetime1">
              <a:rPr lang="en-US" smtClean="0"/>
              <a:t>10/30/2020</a:t>
            </a:fld>
            <a:endParaRPr lang="en-US" dirty="0"/>
          </a:p>
        </p:txBody>
      </p:sp>
      <p:sp>
        <p:nvSpPr>
          <p:cNvPr id="5" name="Footer Placeholder 4">
            <a:extLst>
              <a:ext uri="{FF2B5EF4-FFF2-40B4-BE49-F238E27FC236}">
                <a16:creationId xmlns:a16="http://schemas.microsoft.com/office/drawing/2014/main" id="{F6E63893-9B97-4E72-9944-04C388A2E0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09D5F22-B7FE-4F39-9886-E0ADEE3680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8ED3E8-DA8D-4C87-AC13-D8A0D53845D2}" type="slidenum">
              <a:rPr lang="en-US" smtClean="0"/>
              <a:t>‹#›</a:t>
            </a:fld>
            <a:endParaRPr lang="en-US" dirty="0"/>
          </a:p>
        </p:txBody>
      </p:sp>
    </p:spTree>
    <p:extLst>
      <p:ext uri="{BB962C8B-B14F-4D97-AF65-F5344CB8AC3E}">
        <p14:creationId xmlns:p14="http://schemas.microsoft.com/office/powerpoint/2010/main" val="231378846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ftr="0" dt="0"/>
  <p:txStyles>
    <p:titleStyle>
      <a:lvl1pPr algn="l" defTabSz="914400" rtl="0" eaLnBrk="1" latinLnBrk="0" hangingPunct="1">
        <a:lnSpc>
          <a:spcPct val="90000"/>
        </a:lnSpc>
        <a:spcBef>
          <a:spcPct val="0"/>
        </a:spcBef>
        <a:buNone/>
        <a:defRPr sz="4000" kern="1200">
          <a:solidFill>
            <a:schemeClr val="bg2">
              <a:lumMod val="25000"/>
            </a:schemeClr>
          </a:solidFill>
          <a:latin typeface="Helvetica" panose="020B0604020202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25000"/>
            </a:schemeClr>
          </a:solidFill>
          <a:latin typeface="Helvetica" panose="020B0604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25000"/>
            </a:schemeClr>
          </a:solidFill>
          <a:latin typeface="Helvetica" panose="020B0604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25000"/>
            </a:schemeClr>
          </a:solidFill>
          <a:latin typeface="Helvetica" panose="020B0604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Helvetica" panose="020B0604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Helvetica" panose="020B0604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6904F969-24A6-4AF7-ABCE-A0708F170DB8}"/>
              </a:ext>
            </a:extLst>
          </p:cNvPr>
          <p:cNvSpPr>
            <a:spLocks noGrp="1"/>
          </p:cNvSpPr>
          <p:nvPr>
            <p:ph type="ctrTitle"/>
          </p:nvPr>
        </p:nvSpPr>
        <p:spPr>
          <a:xfrm>
            <a:off x="1524000" y="1122363"/>
            <a:ext cx="9144000" cy="2387600"/>
          </a:xfrm>
        </p:spPr>
        <p:txBody>
          <a:bodyPr>
            <a:normAutofit/>
          </a:bodyPr>
          <a:lstStyle/>
          <a:p>
            <a:r>
              <a:rPr lang="en-US" dirty="0"/>
              <a:t>Evidence Issues</a:t>
            </a:r>
          </a:p>
        </p:txBody>
      </p:sp>
      <p:sp>
        <p:nvSpPr>
          <p:cNvPr id="9" name="Subtitle 2">
            <a:extLst>
              <a:ext uri="{FF2B5EF4-FFF2-40B4-BE49-F238E27FC236}">
                <a16:creationId xmlns:a16="http://schemas.microsoft.com/office/drawing/2014/main" id="{C5DBB4AB-68F8-4D71-869C-C7AC030E105A}"/>
              </a:ext>
            </a:extLst>
          </p:cNvPr>
          <p:cNvSpPr>
            <a:spLocks noGrp="1"/>
          </p:cNvSpPr>
          <p:nvPr>
            <p:ph type="subTitle" idx="1"/>
          </p:nvPr>
        </p:nvSpPr>
        <p:spPr>
          <a:xfrm>
            <a:off x="1524000" y="3602038"/>
            <a:ext cx="9144000" cy="1655762"/>
          </a:xfrm>
        </p:spPr>
        <p:txBody>
          <a:bodyPr>
            <a:normAutofit/>
          </a:bodyPr>
          <a:lstStyle/>
          <a:p>
            <a:endParaRPr lang="en-US" dirty="0"/>
          </a:p>
          <a:p>
            <a:r>
              <a:rPr lang="en-US" i="1" dirty="0"/>
              <a:t>Rina Grassotti</a:t>
            </a:r>
          </a:p>
          <a:p>
            <a:r>
              <a:rPr lang="en-US" i="1" dirty="0"/>
              <a:t>Michael Holt</a:t>
            </a:r>
          </a:p>
        </p:txBody>
      </p:sp>
    </p:spTree>
    <p:extLst>
      <p:ext uri="{BB962C8B-B14F-4D97-AF65-F5344CB8AC3E}">
        <p14:creationId xmlns:p14="http://schemas.microsoft.com/office/powerpoint/2010/main" val="3012493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83BC3C0-CF3D-4010-AE25-A47EDBF41A54}"/>
              </a:ext>
            </a:extLst>
          </p:cNvPr>
          <p:cNvSpPr>
            <a:spLocks noGrp="1"/>
          </p:cNvSpPr>
          <p:nvPr>
            <p:ph type="title"/>
          </p:nvPr>
        </p:nvSpPr>
        <p:spPr>
          <a:xfrm>
            <a:off x="838200" y="365125"/>
            <a:ext cx="10515600" cy="1325563"/>
          </a:xfrm>
        </p:spPr>
        <p:txBody>
          <a:bodyPr/>
          <a:lstStyle/>
          <a:p>
            <a:r>
              <a:rPr lang="en-US" dirty="0"/>
              <a:t>Learning Outcomes</a:t>
            </a:r>
          </a:p>
        </p:txBody>
      </p:sp>
      <p:sp>
        <p:nvSpPr>
          <p:cNvPr id="8" name="Content Placeholder 2">
            <a:extLst>
              <a:ext uri="{FF2B5EF4-FFF2-40B4-BE49-F238E27FC236}">
                <a16:creationId xmlns:a16="http://schemas.microsoft.com/office/drawing/2014/main" id="{79653718-6D42-4F9F-9675-32B3D1C22B72}"/>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US" dirty="0"/>
              <a:t>Understand:</a:t>
            </a:r>
          </a:p>
          <a:p>
            <a:pPr marL="800100" lvl="1" indent="-342900">
              <a:buFont typeface="Arial" panose="020B0604020202020204" pitchFamily="34" charset="0"/>
              <a:buChar char="•"/>
            </a:pPr>
            <a:r>
              <a:rPr lang="en-US" dirty="0">
                <a:solidFill>
                  <a:schemeClr val="tx1"/>
                </a:solidFill>
              </a:rPr>
              <a:t>Relevance and Rape Shield Laws</a:t>
            </a:r>
          </a:p>
          <a:p>
            <a:pPr marL="800100" lvl="1" indent="-342900">
              <a:buFont typeface="Arial" panose="020B0604020202020204" pitchFamily="34" charset="0"/>
              <a:buChar char="•"/>
            </a:pPr>
            <a:r>
              <a:rPr lang="en-US" dirty="0">
                <a:solidFill>
                  <a:schemeClr val="tx1"/>
                </a:solidFill>
              </a:rPr>
              <a:t>Weighing credibility</a:t>
            </a:r>
          </a:p>
          <a:p>
            <a:pPr marL="800100" lvl="1" indent="-342900">
              <a:buFont typeface="Arial" panose="020B0604020202020204" pitchFamily="34" charset="0"/>
              <a:buChar char="•"/>
            </a:pPr>
            <a:r>
              <a:rPr lang="en-US" dirty="0">
                <a:solidFill>
                  <a:schemeClr val="tx1"/>
                </a:solidFill>
              </a:rPr>
              <a:t>Cross-Examination and Hearsay</a:t>
            </a:r>
          </a:p>
          <a:p>
            <a:pPr marL="800100" lvl="1" indent="-342900">
              <a:buFont typeface="Arial" panose="020B0604020202020204" pitchFamily="34" charset="0"/>
              <a:buChar char="•"/>
            </a:pPr>
            <a:r>
              <a:rPr lang="en-US" dirty="0">
                <a:solidFill>
                  <a:schemeClr val="tx1"/>
                </a:solidFill>
              </a:rPr>
              <a:t>Trauma Informed Approach</a:t>
            </a:r>
          </a:p>
          <a:p>
            <a:pPr lvl="1"/>
            <a:endParaRPr lang="en-US" dirty="0"/>
          </a:p>
          <a:p>
            <a:endParaRPr lang="en-US" dirty="0"/>
          </a:p>
          <a:p>
            <a:endParaRPr lang="en-US" dirty="0"/>
          </a:p>
        </p:txBody>
      </p:sp>
    </p:spTree>
    <p:extLst>
      <p:ext uri="{BB962C8B-B14F-4D97-AF65-F5344CB8AC3E}">
        <p14:creationId xmlns:p14="http://schemas.microsoft.com/office/powerpoint/2010/main" val="1963306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2611689E-7348-416E-B7D4-43E2C85D7E3E}"/>
              </a:ext>
            </a:extLst>
          </p:cNvPr>
          <p:cNvSpPr>
            <a:spLocks noGrp="1"/>
          </p:cNvSpPr>
          <p:nvPr>
            <p:ph type="title"/>
          </p:nvPr>
        </p:nvSpPr>
        <p:spPr>
          <a:xfrm>
            <a:off x="838200" y="365125"/>
            <a:ext cx="10515600" cy="1325563"/>
          </a:xfrm>
        </p:spPr>
        <p:txBody>
          <a:bodyPr/>
          <a:lstStyle/>
          <a:p>
            <a:r>
              <a:rPr lang="en-US" dirty="0"/>
              <a:t>Relevance and Rape Shield Laws</a:t>
            </a:r>
          </a:p>
        </p:txBody>
      </p:sp>
      <p:sp>
        <p:nvSpPr>
          <p:cNvPr id="10" name="Content Placeholder 2">
            <a:extLst>
              <a:ext uri="{FF2B5EF4-FFF2-40B4-BE49-F238E27FC236}">
                <a16:creationId xmlns:a16="http://schemas.microsoft.com/office/drawing/2014/main" id="{A6192B16-DDF4-4BA7-860A-ECC101632FAE}"/>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pPr>
            <a:r>
              <a:rPr lang="en-US" dirty="0"/>
              <a:t>Relevance:  something that has a connection to the question being decided so that it makes one fact or another more or less likely to be true</a:t>
            </a:r>
          </a:p>
          <a:p>
            <a:pPr marL="342900" indent="-342900" algn="just">
              <a:buFont typeface="Arial" panose="020B0604020202020204" pitchFamily="34" charset="0"/>
              <a:buChar char="•"/>
            </a:pPr>
            <a:r>
              <a:rPr lang="en-US" dirty="0"/>
              <a:t>Not relevant:</a:t>
            </a:r>
          </a:p>
          <a:p>
            <a:pPr marL="800100" lvl="1" indent="-342900">
              <a:buFont typeface="Arial" panose="020B0604020202020204" pitchFamily="34" charset="0"/>
              <a:buChar char="•"/>
            </a:pPr>
            <a:r>
              <a:rPr lang="en-US" dirty="0">
                <a:solidFill>
                  <a:schemeClr val="tx1"/>
                </a:solidFill>
              </a:rPr>
              <a:t>Questions and evidence about the Complainant's sexual predisposition</a:t>
            </a:r>
          </a:p>
          <a:p>
            <a:pPr marL="800100" lvl="1" indent="-342900">
              <a:buFont typeface="Arial" panose="020B0604020202020204" pitchFamily="34" charset="0"/>
              <a:buChar char="•"/>
            </a:pPr>
            <a:r>
              <a:rPr lang="en-US" dirty="0">
                <a:solidFill>
                  <a:schemeClr val="tx1"/>
                </a:solidFill>
              </a:rPr>
              <a:t>Questions and evidence about the Complainant’s prior sexual behavior, except: </a:t>
            </a:r>
          </a:p>
          <a:p>
            <a:pPr marL="1200150" lvl="2" indent="-285750">
              <a:buFont typeface="Arial" panose="020B0604020202020204" pitchFamily="34" charset="0"/>
              <a:buChar char="•"/>
            </a:pPr>
            <a:r>
              <a:rPr lang="en-US" dirty="0">
                <a:solidFill>
                  <a:schemeClr val="tx1"/>
                </a:solidFill>
              </a:rPr>
              <a:t>(i) when offered to prove that someone other than the Respondent committed the alleged conduct; or </a:t>
            </a:r>
          </a:p>
          <a:p>
            <a:pPr marL="1200150" lvl="2" indent="-285750">
              <a:buFont typeface="Arial" panose="020B0604020202020204" pitchFamily="34" charset="0"/>
              <a:buChar char="•"/>
            </a:pPr>
            <a:r>
              <a:rPr lang="en-US" dirty="0">
                <a:solidFill>
                  <a:schemeClr val="tx1"/>
                </a:solidFill>
              </a:rPr>
              <a:t>(ii) when specific incidents of the Complainant's prior sexual behavior with respect to the Respondent and are offered to prove Affirmative Consent. </a:t>
            </a:r>
          </a:p>
          <a:p>
            <a:pPr marL="800100" lvl="1" indent="-342900">
              <a:buFont typeface="Arial" panose="020B0604020202020204" pitchFamily="34" charset="0"/>
              <a:buChar char="•"/>
            </a:pPr>
            <a:r>
              <a:rPr lang="en-US" dirty="0">
                <a:solidFill>
                  <a:schemeClr val="tx1"/>
                </a:solidFill>
              </a:rPr>
              <a:t>Information protected by a legally-recognized privilege (e.g., attorney-client, physician-patient)</a:t>
            </a:r>
          </a:p>
          <a:p>
            <a:endParaRPr lang="en-US" dirty="0"/>
          </a:p>
        </p:txBody>
      </p:sp>
    </p:spTree>
    <p:extLst>
      <p:ext uri="{BB962C8B-B14F-4D97-AF65-F5344CB8AC3E}">
        <p14:creationId xmlns:p14="http://schemas.microsoft.com/office/powerpoint/2010/main" val="1751883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25D58A74-3F94-454D-BD42-BC73348B0CA0}"/>
              </a:ext>
            </a:extLst>
          </p:cNvPr>
          <p:cNvSpPr>
            <a:spLocks noGrp="1"/>
          </p:cNvSpPr>
          <p:nvPr>
            <p:ph type="title"/>
          </p:nvPr>
        </p:nvSpPr>
        <p:spPr>
          <a:xfrm>
            <a:off x="838200" y="365125"/>
            <a:ext cx="10515600" cy="1325563"/>
          </a:xfrm>
        </p:spPr>
        <p:txBody>
          <a:bodyPr/>
          <a:lstStyle/>
          <a:p>
            <a:r>
              <a:rPr lang="en-US" dirty="0"/>
              <a:t>Weighing Credibility</a:t>
            </a:r>
          </a:p>
        </p:txBody>
      </p:sp>
      <p:sp>
        <p:nvSpPr>
          <p:cNvPr id="10" name="Content Placeholder 2">
            <a:extLst>
              <a:ext uri="{FF2B5EF4-FFF2-40B4-BE49-F238E27FC236}">
                <a16:creationId xmlns:a16="http://schemas.microsoft.com/office/drawing/2014/main" id="{F3A85553-885D-4324-B4C7-DE3AE3C801F5}"/>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dirty="0"/>
              <a:t>Role</a:t>
            </a:r>
          </a:p>
          <a:p>
            <a:pPr marL="342900" indent="-342900" algn="l">
              <a:buFont typeface="Arial" panose="020B0604020202020204" pitchFamily="34" charset="0"/>
              <a:buChar char="•"/>
            </a:pPr>
            <a:r>
              <a:rPr lang="en-US" dirty="0"/>
              <a:t>Relationship</a:t>
            </a:r>
          </a:p>
          <a:p>
            <a:pPr marL="342900" indent="-342900" algn="l">
              <a:buFont typeface="Arial" panose="020B0604020202020204" pitchFamily="34" charset="0"/>
              <a:buChar char="•"/>
            </a:pPr>
            <a:r>
              <a:rPr lang="en-US" dirty="0"/>
              <a:t>Motive</a:t>
            </a:r>
          </a:p>
          <a:p>
            <a:pPr marL="342900" indent="-342900" algn="l">
              <a:buFont typeface="Arial" panose="020B0604020202020204" pitchFamily="34" charset="0"/>
              <a:buChar char="•"/>
            </a:pPr>
            <a:r>
              <a:rPr lang="en-US" dirty="0"/>
              <a:t>Relevance</a:t>
            </a:r>
          </a:p>
          <a:p>
            <a:pPr marL="342900" indent="-342900" algn="l">
              <a:buFont typeface="Arial" panose="020B0604020202020204" pitchFamily="34" charset="0"/>
              <a:buChar char="•"/>
            </a:pPr>
            <a:r>
              <a:rPr lang="en-US" dirty="0"/>
              <a:t>Supporting Evidence</a:t>
            </a:r>
          </a:p>
          <a:p>
            <a:pPr marL="342900" indent="-342900" algn="l">
              <a:buFont typeface="Arial" panose="020B0604020202020204" pitchFamily="34" charset="0"/>
              <a:buChar char="•"/>
            </a:pPr>
            <a:r>
              <a:rPr lang="en-US" dirty="0"/>
              <a:t>Delivery and Demeanor</a:t>
            </a:r>
          </a:p>
        </p:txBody>
      </p:sp>
    </p:spTree>
    <p:extLst>
      <p:ext uri="{BB962C8B-B14F-4D97-AF65-F5344CB8AC3E}">
        <p14:creationId xmlns:p14="http://schemas.microsoft.com/office/powerpoint/2010/main" val="3336788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C42FB57-DF1F-4186-A64A-1731C2C9421D}"/>
              </a:ext>
            </a:extLst>
          </p:cNvPr>
          <p:cNvSpPr>
            <a:spLocks noGrp="1"/>
          </p:cNvSpPr>
          <p:nvPr>
            <p:ph type="title"/>
          </p:nvPr>
        </p:nvSpPr>
        <p:spPr>
          <a:xfrm>
            <a:off x="838200" y="365125"/>
            <a:ext cx="10515600" cy="1325563"/>
          </a:xfrm>
        </p:spPr>
        <p:txBody>
          <a:bodyPr/>
          <a:lstStyle/>
          <a:p>
            <a:r>
              <a:rPr lang="en-US" dirty="0"/>
              <a:t>Absent Witness</a:t>
            </a:r>
          </a:p>
        </p:txBody>
      </p:sp>
      <p:sp>
        <p:nvSpPr>
          <p:cNvPr id="10" name="Content Placeholder 2">
            <a:extLst>
              <a:ext uri="{FF2B5EF4-FFF2-40B4-BE49-F238E27FC236}">
                <a16:creationId xmlns:a16="http://schemas.microsoft.com/office/drawing/2014/main" id="{4AFEAC94-CC78-4303-8C0E-12C274A01F40}"/>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pPr>
            <a:r>
              <a:rPr lang="en-US" dirty="0"/>
              <a:t>Hearing Officer </a:t>
            </a:r>
            <a:r>
              <a:rPr lang="en-US" i="1" dirty="0"/>
              <a:t>cannot </a:t>
            </a:r>
            <a:r>
              <a:rPr lang="en-US" dirty="0"/>
              <a:t>draw any inference about the determination regarding responsibility based solely on the person’s absence from the live hearing or refusal to answer questions</a:t>
            </a:r>
          </a:p>
          <a:p>
            <a:endParaRPr lang="en-US" dirty="0"/>
          </a:p>
        </p:txBody>
      </p:sp>
    </p:spTree>
    <p:extLst>
      <p:ext uri="{BB962C8B-B14F-4D97-AF65-F5344CB8AC3E}">
        <p14:creationId xmlns:p14="http://schemas.microsoft.com/office/powerpoint/2010/main" val="3168587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7A5A58B-4898-453C-8C7F-AC052D715169}"/>
              </a:ext>
            </a:extLst>
          </p:cNvPr>
          <p:cNvSpPr>
            <a:spLocks noGrp="1"/>
          </p:cNvSpPr>
          <p:nvPr>
            <p:ph type="title"/>
          </p:nvPr>
        </p:nvSpPr>
        <p:spPr>
          <a:xfrm>
            <a:off x="838200" y="365125"/>
            <a:ext cx="10515600" cy="1325563"/>
          </a:xfrm>
        </p:spPr>
        <p:txBody>
          <a:bodyPr/>
          <a:lstStyle/>
          <a:p>
            <a:r>
              <a:rPr lang="en-US" dirty="0"/>
              <a:t>Cross-Examination and Hearsay</a:t>
            </a:r>
          </a:p>
        </p:txBody>
      </p:sp>
      <p:sp>
        <p:nvSpPr>
          <p:cNvPr id="10" name="Content Placeholder 2">
            <a:extLst>
              <a:ext uri="{FF2B5EF4-FFF2-40B4-BE49-F238E27FC236}">
                <a16:creationId xmlns:a16="http://schemas.microsoft.com/office/drawing/2014/main" id="{34CDF1C5-DD1C-479E-A8BE-87A3135F82A0}"/>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just"/>
            <a:r>
              <a:rPr lang="en-US" dirty="0"/>
              <a:t>If a Party or witness does not submit to cross-examination, the Hearing Officer cannot rely on that person’s “</a:t>
            </a:r>
            <a:r>
              <a:rPr lang="en-US" i="1" dirty="0"/>
              <a:t>statement”</a:t>
            </a:r>
            <a:r>
              <a:rPr lang="en-US" dirty="0"/>
              <a:t> to reach a responsibility determination</a:t>
            </a:r>
          </a:p>
          <a:p>
            <a:pPr lvl="1"/>
            <a:endParaRPr lang="en-US" i="1" dirty="0"/>
          </a:p>
          <a:p>
            <a:pPr lvl="1"/>
            <a:r>
              <a:rPr lang="en-US" i="1" dirty="0">
                <a:solidFill>
                  <a:schemeClr val="tx1"/>
                </a:solidFill>
              </a:rPr>
              <a:t>However….</a:t>
            </a:r>
            <a:endParaRPr lang="en-US" dirty="0">
              <a:solidFill>
                <a:schemeClr val="tx1"/>
              </a:solidFill>
            </a:endParaRPr>
          </a:p>
          <a:p>
            <a:pPr marL="800100" lvl="1" indent="-342900">
              <a:buFont typeface="Arial" panose="020B0604020202020204" pitchFamily="34" charset="0"/>
              <a:buChar char="•"/>
            </a:pPr>
            <a:r>
              <a:rPr lang="en-US" i="1" dirty="0">
                <a:solidFill>
                  <a:schemeClr val="tx1"/>
                </a:solidFill>
              </a:rPr>
              <a:t>Cannot </a:t>
            </a:r>
            <a:r>
              <a:rPr lang="en-US" dirty="0">
                <a:solidFill>
                  <a:schemeClr val="tx1"/>
                </a:solidFill>
              </a:rPr>
              <a:t>draw inference about responsibility based solely on a person’s absence from the live hearing or refusal to answer questions</a:t>
            </a:r>
          </a:p>
          <a:p>
            <a:pPr marL="800100" lvl="1" indent="-342900">
              <a:buFont typeface="Arial" panose="020B0604020202020204" pitchFamily="34" charset="0"/>
              <a:buChar char="•"/>
            </a:pPr>
            <a:r>
              <a:rPr lang="en-US" i="1" dirty="0">
                <a:solidFill>
                  <a:schemeClr val="tx1"/>
                </a:solidFill>
              </a:rPr>
              <a:t>Can </a:t>
            </a:r>
            <a:r>
              <a:rPr lang="en-US" dirty="0">
                <a:solidFill>
                  <a:schemeClr val="tx1"/>
                </a:solidFill>
              </a:rPr>
              <a:t>consider evidence that involves the non-testifying Party or witness </a:t>
            </a:r>
            <a:r>
              <a:rPr lang="en-US" i="1" dirty="0">
                <a:solidFill>
                  <a:schemeClr val="tx1"/>
                </a:solidFill>
              </a:rPr>
              <a:t>for purposes other than relying on a statement of the person</a:t>
            </a:r>
          </a:p>
          <a:p>
            <a:pPr lvl="1"/>
            <a:endParaRPr lang="en-US" i="1" dirty="0">
              <a:solidFill>
                <a:schemeClr val="tx1"/>
              </a:solidFill>
            </a:endParaRPr>
          </a:p>
          <a:p>
            <a:pPr lvl="1"/>
            <a:r>
              <a:rPr lang="en-US" i="1" dirty="0">
                <a:solidFill>
                  <a:schemeClr val="tx1"/>
                </a:solidFill>
              </a:rPr>
              <a:t>What is a “statement”?</a:t>
            </a:r>
          </a:p>
          <a:p>
            <a:pPr marL="800100" lvl="1" indent="-342900">
              <a:buFont typeface="Arial" panose="020B0604020202020204" pitchFamily="34" charset="0"/>
              <a:buChar char="•"/>
            </a:pPr>
            <a:r>
              <a:rPr lang="en-US" dirty="0">
                <a:solidFill>
                  <a:schemeClr val="tx1"/>
                </a:solidFill>
              </a:rPr>
              <a:t>A person’s intent to make a factual assertion</a:t>
            </a:r>
          </a:p>
          <a:p>
            <a:pPr lvl="1"/>
            <a:endParaRPr lang="en-US" i="1" dirty="0"/>
          </a:p>
          <a:p>
            <a:pPr lvl="1"/>
            <a:endParaRPr lang="en-US" i="1" dirty="0"/>
          </a:p>
        </p:txBody>
      </p:sp>
    </p:spTree>
    <p:extLst>
      <p:ext uri="{BB962C8B-B14F-4D97-AF65-F5344CB8AC3E}">
        <p14:creationId xmlns:p14="http://schemas.microsoft.com/office/powerpoint/2010/main" val="1590389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511F200-A300-4DD3-8150-CC377B6C54CE}"/>
              </a:ext>
            </a:extLst>
          </p:cNvPr>
          <p:cNvSpPr>
            <a:spLocks noGrp="1"/>
          </p:cNvSpPr>
          <p:nvPr>
            <p:ph type="title"/>
          </p:nvPr>
        </p:nvSpPr>
        <p:spPr>
          <a:xfrm>
            <a:off x="838200" y="365125"/>
            <a:ext cx="10515600" cy="1325563"/>
          </a:xfrm>
        </p:spPr>
        <p:txBody>
          <a:bodyPr/>
          <a:lstStyle/>
          <a:p>
            <a:r>
              <a:rPr lang="en-US" dirty="0"/>
              <a:t>Trauma Informed Approach</a:t>
            </a:r>
          </a:p>
        </p:txBody>
      </p:sp>
      <p:sp>
        <p:nvSpPr>
          <p:cNvPr id="10" name="Content Placeholder 2">
            <a:extLst>
              <a:ext uri="{FF2B5EF4-FFF2-40B4-BE49-F238E27FC236}">
                <a16:creationId xmlns:a16="http://schemas.microsoft.com/office/drawing/2014/main" id="{96A0449F-BDD3-4F05-A551-7A083C640764}"/>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dirty="0"/>
              <a:t>Persons involved may have experienced trauma</a:t>
            </a:r>
          </a:p>
          <a:p>
            <a:pPr marL="342900" indent="-342900" algn="l">
              <a:buFont typeface="Arial" panose="020B0604020202020204" pitchFamily="34" charset="0"/>
              <a:buChar char="•"/>
            </a:pPr>
            <a:r>
              <a:rPr lang="en-US" dirty="0"/>
              <a:t>Could affect Complainants, Respondents or witnesses</a:t>
            </a:r>
          </a:p>
          <a:p>
            <a:pPr marL="342900" indent="-342900" algn="l">
              <a:buFont typeface="Arial" panose="020B0604020202020204" pitchFamily="34" charset="0"/>
              <a:buChar char="•"/>
            </a:pPr>
            <a:r>
              <a:rPr lang="en-US" dirty="0"/>
              <a:t>May affect how person behaves or interacts</a:t>
            </a:r>
          </a:p>
          <a:p>
            <a:pPr marL="342900" indent="-342900" algn="l">
              <a:buFont typeface="Arial" panose="020B0604020202020204" pitchFamily="34" charset="0"/>
              <a:buChar char="•"/>
            </a:pPr>
            <a:r>
              <a:rPr lang="en-US" dirty="0"/>
              <a:t>Trauma doesn’t mean a policy was necessarily violated</a:t>
            </a:r>
          </a:p>
          <a:p>
            <a:pPr marL="342900" indent="-342900" algn="l">
              <a:buFont typeface="Arial" panose="020B0604020202020204" pitchFamily="34" charset="0"/>
              <a:buChar char="•"/>
            </a:pPr>
            <a:r>
              <a:rPr lang="en-US" dirty="0"/>
              <a:t>Appearing “fine” doesn’t mean a policy was not violated</a:t>
            </a:r>
          </a:p>
        </p:txBody>
      </p:sp>
    </p:spTree>
    <p:extLst>
      <p:ext uri="{BB962C8B-B14F-4D97-AF65-F5344CB8AC3E}">
        <p14:creationId xmlns:p14="http://schemas.microsoft.com/office/powerpoint/2010/main" val="315967756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item4.xml>��< ? x m l   v e r s i o n = " 1 . 0 "   e n c o d i n g = " u t f - 1 6 " ? >  
 < p r o p e r t i e s   x m l n s = " h t t p : / / w w w . i m a n a g e . c o m / w o r k / x m l s c h e m a " >  
     < d o c u m e n t i d > F P ! 3 8 6 3 5 1 1 2 . 4 < / d o c u m e n t i d >  
     < s e n d e r i d > O A S H < / s e n d e r i d >  
     < s e n d e r e m a i l > O A S H @ F I S H E R P H I L L I P S . C O M < / s e n d e r e m a i l >  
     < l a s t m o d i f i e d > 2 0 2 0 - 1 0 - 3 0 T 1 5 : 2 1 : 4 1 . 0 0 0 0 0 0 0 - 0 6 : 0 0 < / l a s t m o d i f i e d >  
     < d a t a b a s e > F P < / d a t a b a s e >  
 < / p r o p e r t i e s > 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PAuthorName xmlns="ee8cbea3-8eef-45c8-9460-e4c4829d6044">Shanks, Taycae</FPAuthorNam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EDF886AC6253E488907296204307758" ma:contentTypeVersion="1" ma:contentTypeDescription="Create a new document." ma:contentTypeScope="" ma:versionID="75cfb643e672c8cca4a9c72fbb68e608">
  <xsd:schema xmlns:xsd="http://www.w3.org/2001/XMLSchema" xmlns:xs="http://www.w3.org/2001/XMLSchema" xmlns:p="http://schemas.microsoft.com/office/2006/metadata/properties" xmlns:ns2="ee8cbea3-8eef-45c8-9460-e4c4829d6044" targetNamespace="http://schemas.microsoft.com/office/2006/metadata/properties" ma:root="true" ma:fieldsID="45077d60ea9d09fc21d1c6c637f9120a" ns2:_="">
    <xsd:import namespace="ee8cbea3-8eef-45c8-9460-e4c4829d6044"/>
    <xsd:element name="properties">
      <xsd:complexType>
        <xsd:sequence>
          <xsd:element name="documentManagement">
            <xsd:complexType>
              <xsd:all>
                <xsd:element ref="ns2:FPAuthorNam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8cbea3-8eef-45c8-9460-e4c4829d6044" elementFormDefault="qualified">
    <xsd:import namespace="http://schemas.microsoft.com/office/2006/documentManagement/types"/>
    <xsd:import namespace="http://schemas.microsoft.com/office/infopath/2007/PartnerControls"/>
    <xsd:element name="FPAuthorName" ma:index="8" ma:displayName="FPAuthorName" ma:description="This site column will capture the name of the document owner" ma:internalName="FPAuthorNam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31A2E3-BB58-4E18-9722-01106740976A}">
  <ds:schemaRefs>
    <ds:schemaRef ds:uri="ee8cbea3-8eef-45c8-9460-e4c4829d6044"/>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0DCC3E78-2632-4CDA-9F95-5D0D7578A199}">
  <ds:schemaRefs>
    <ds:schemaRef ds:uri="http://schemas.microsoft.com/sharepoint/v3/contenttype/forms"/>
  </ds:schemaRefs>
</ds:datastoreItem>
</file>

<file path=customXml/itemProps3.xml><?xml version="1.0" encoding="utf-8"?>
<ds:datastoreItem xmlns:ds="http://schemas.openxmlformats.org/officeDocument/2006/customXml" ds:itemID="{519E2136-4318-47BF-BC98-DA3D895076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8cbea3-8eef-45c8-9460-e4c4829d60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1222</TotalTime>
  <Words>1300</Words>
  <Application>Microsoft Office PowerPoint</Application>
  <PresentationFormat>Widescreen</PresentationFormat>
  <Paragraphs>90</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Helvetica</vt:lpstr>
      <vt:lpstr>1_Office Theme</vt:lpstr>
      <vt:lpstr>Evidence Issues</vt:lpstr>
      <vt:lpstr>Learning Outcomes</vt:lpstr>
      <vt:lpstr>Relevance and Rape Shield Laws</vt:lpstr>
      <vt:lpstr>Weighing Credibility</vt:lpstr>
      <vt:lpstr>Absent Witness</vt:lpstr>
      <vt:lpstr>Cross-Examination and Hearsay</vt:lpstr>
      <vt:lpstr>Trauma Informed Approach</vt:lpstr>
    </vt:vector>
  </TitlesOfParts>
  <Company>Fisher &amp; Phillips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Fisher Phillips PowerPoint Template 1</dc:title>
  <dc:creator>Shanks, Taycae</dc:creator>
  <cp:lastModifiedBy>Ash,Olivia</cp:lastModifiedBy>
  <cp:revision>162</cp:revision>
  <dcterms:created xsi:type="dcterms:W3CDTF">2016-05-03T12:59:06Z</dcterms:created>
  <dcterms:modified xsi:type="dcterms:W3CDTF">2020-10-30T21:21:41Z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0x010100BEDF886AC6253E488907296204307758</vt:lpwstr>
  </property>
</Properties>
</file>