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16"/>
  </p:notesMasterIdLst>
  <p:handoutMasterIdLst>
    <p:handoutMasterId r:id="rId17"/>
  </p:handoutMasterIdLst>
  <p:sldIdLst>
    <p:sldId id="256" r:id="rId5"/>
    <p:sldId id="258" r:id="rId6"/>
    <p:sldId id="292" r:id="rId7"/>
    <p:sldId id="293" r:id="rId8"/>
    <p:sldId id="261" r:id="rId9"/>
    <p:sldId id="262" r:id="rId10"/>
    <p:sldId id="263" r:id="rId11"/>
    <p:sldId id="264" r:id="rId12"/>
    <p:sldId id="265" r:id="rId13"/>
    <p:sldId id="266"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82" autoAdjust="0"/>
    <p:restoredTop sz="70464" autoAdjust="0"/>
  </p:normalViewPr>
  <p:slideViewPr>
    <p:cSldViewPr snapToGrid="0">
      <p:cViewPr varScale="1">
        <p:scale>
          <a:sx n="45" d="100"/>
          <a:sy n="45" d="100"/>
        </p:scale>
        <p:origin x="1324" y="32"/>
      </p:cViewPr>
      <p:guideLst/>
    </p:cSldViewPr>
  </p:slideViewPr>
  <p:notesTextViewPr>
    <p:cViewPr>
      <p:scale>
        <a:sx n="3" d="2"/>
        <a:sy n="3" d="2"/>
      </p:scale>
      <p:origin x="0" y="0"/>
    </p:cViewPr>
  </p:notesTextViewPr>
  <p:notesViewPr>
    <p:cSldViewPr snapToGrid="0">
      <p:cViewPr varScale="1">
        <p:scale>
          <a:sx n="83" d="100"/>
          <a:sy n="83" d="100"/>
        </p:scale>
        <p:origin x="3132" y="84"/>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4.xml" Id="rId8" /><Relationship Type="http://schemas.openxmlformats.org/officeDocument/2006/relationships/slide" Target="slides/slide9.xml" Id="rId13" /><Relationship Type="http://schemas.openxmlformats.org/officeDocument/2006/relationships/presProps" Target="presProps.xml" Id="rId18" /><Relationship Type="http://schemas.openxmlformats.org/officeDocument/2006/relationships/customXml" Target="../customXml/item3.xml" Id="rId3" /><Relationship Type="http://schemas.openxmlformats.org/officeDocument/2006/relationships/tableStyles" Target="tableStyles.xml" Id="rId21" /><Relationship Type="http://schemas.openxmlformats.org/officeDocument/2006/relationships/slide" Target="slides/slide3.xml" Id="rId7" /><Relationship Type="http://schemas.openxmlformats.org/officeDocument/2006/relationships/slide" Target="slides/slide8.xml" Id="rId12" /><Relationship Type="http://schemas.openxmlformats.org/officeDocument/2006/relationships/handoutMaster" Target="handoutMasters/handoutMaster1.xml" Id="rId17" /><Relationship Type="http://schemas.openxmlformats.org/officeDocument/2006/relationships/customXml" Target="../customXml/item2.xml" Id="rId2" /><Relationship Type="http://schemas.openxmlformats.org/officeDocument/2006/relationships/notesMaster" Target="notesMasters/notesMaster1.xml" Id="rId16" /><Relationship Type="http://schemas.openxmlformats.org/officeDocument/2006/relationships/theme" Target="theme/theme1.xml" Id="rId20" /><Relationship Type="http://schemas.openxmlformats.org/officeDocument/2006/relationships/customXml" Target="../customXml/item1.xml" Id="rId1" /><Relationship Type="http://schemas.openxmlformats.org/officeDocument/2006/relationships/slide" Target="slides/slide2.xml" Id="rId6" /><Relationship Type="http://schemas.openxmlformats.org/officeDocument/2006/relationships/slide" Target="slides/slide7.xml" Id="rId11" /><Relationship Type="http://schemas.openxmlformats.org/officeDocument/2006/relationships/slide" Target="slides/slide1.xml" Id="rId5" /><Relationship Type="http://schemas.openxmlformats.org/officeDocument/2006/relationships/slide" Target="slides/slide11.xml" Id="rId15" /><Relationship Type="http://schemas.openxmlformats.org/officeDocument/2006/relationships/slide" Target="slides/slide6.xml" Id="rId10" /><Relationship Type="http://schemas.openxmlformats.org/officeDocument/2006/relationships/viewProps" Target="viewProps.xml" Id="rId19" /><Relationship Type="http://schemas.openxmlformats.org/officeDocument/2006/relationships/slideMaster" Target="slideMasters/slideMaster1.xml" Id="rId4" /><Relationship Type="http://schemas.openxmlformats.org/officeDocument/2006/relationships/slide" Target="slides/slide5.xml" Id="rId9" /><Relationship Type="http://schemas.openxmlformats.org/officeDocument/2006/relationships/slide" Target="slides/slide10.xml" Id="rId14" /><Relationship Type="http://schemas.openxmlformats.org/officeDocument/2006/relationships/customXml" Target="/customXML/item4.xml" Id="imanage.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25338D8-234A-4590-9195-7BC1AB825033}" type="datetimeFigureOut">
              <a:rPr lang="en-US" smtClean="0"/>
              <a:t>10/30/2020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FE7127A-27B8-4A6D-8880-05EE151D8BB1}" type="slidenum">
              <a:rPr lang="en-US" smtClean="0"/>
              <a:t>‹#›</a:t>
            </a:fld>
            <a:endParaRPr lang="en-US" dirty="0"/>
          </a:p>
        </p:txBody>
      </p:sp>
    </p:spTree>
    <p:extLst>
      <p:ext uri="{BB962C8B-B14F-4D97-AF65-F5344CB8AC3E}">
        <p14:creationId xmlns:p14="http://schemas.microsoft.com/office/powerpoint/2010/main" val="6249406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A427F6-5027-4576-9B0C-60840BE84579}" type="datetimeFigureOut">
              <a:rPr lang="en-US" smtClean="0"/>
              <a:t>10/30/2020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A3F3DC-6F76-4FF2-8FE1-5920B66FC7E2}" type="slidenum">
              <a:rPr lang="en-US" smtClean="0"/>
              <a:t>‹#›</a:t>
            </a:fld>
            <a:endParaRPr lang="en-US" dirty="0"/>
          </a:p>
        </p:txBody>
      </p:sp>
    </p:spTree>
    <p:extLst>
      <p:ext uri="{BB962C8B-B14F-4D97-AF65-F5344CB8AC3E}">
        <p14:creationId xmlns:p14="http://schemas.microsoft.com/office/powerpoint/2010/main" val="1422628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portion of the training, we will be reviewing what an informal resolution process entails.  </a:t>
            </a:r>
          </a:p>
          <a:p>
            <a:endParaRPr lang="en-US" dirty="0"/>
          </a:p>
          <a:p>
            <a:r>
              <a:rPr lang="en-US" dirty="0"/>
              <a:t> </a:t>
            </a:r>
          </a:p>
          <a:p>
            <a:endParaRPr lang="en-US" dirty="0"/>
          </a:p>
        </p:txBody>
      </p:sp>
      <p:sp>
        <p:nvSpPr>
          <p:cNvPr id="4" name="Slide Number Placeholder 3"/>
          <p:cNvSpPr>
            <a:spLocks noGrp="1"/>
          </p:cNvSpPr>
          <p:nvPr>
            <p:ph type="sldNum" sz="quarter" idx="10"/>
          </p:nvPr>
        </p:nvSpPr>
        <p:spPr/>
        <p:txBody>
          <a:bodyPr/>
          <a:lstStyle/>
          <a:p>
            <a:fld id="{76A3F3DC-6F76-4FF2-8FE1-5920B66FC7E2}" type="slidenum">
              <a:rPr lang="en-US" smtClean="0"/>
              <a:t>1</a:t>
            </a:fld>
            <a:endParaRPr lang="en-US" dirty="0"/>
          </a:p>
        </p:txBody>
      </p:sp>
    </p:spTree>
    <p:extLst>
      <p:ext uri="{BB962C8B-B14F-4D97-AF65-F5344CB8AC3E}">
        <p14:creationId xmlns:p14="http://schemas.microsoft.com/office/powerpoint/2010/main" val="2103866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a:t>
            </a:r>
            <a:r>
              <a:rPr lang="en-US" baseline="0" dirty="0"/>
              <a:t> outcomes are derived from the regulations. </a:t>
            </a:r>
            <a:r>
              <a:rPr lang="en-US" sz="1200" kern="1200" dirty="0">
                <a:solidFill>
                  <a:schemeClr val="tx1"/>
                </a:solidFill>
                <a:effectLst/>
                <a:latin typeface="+mn-lt"/>
                <a:ea typeface="+mn-ea"/>
                <a:cs typeface="+mn-cs"/>
              </a:rPr>
              <a:t>34 C.F.R. § 106.45 (b)(iii)</a:t>
            </a:r>
            <a:endParaRPr lang="en-US" dirty="0">
              <a:effectLst/>
            </a:endParaRPr>
          </a:p>
          <a:p>
            <a:endParaRPr lang="en-US" dirty="0"/>
          </a:p>
        </p:txBody>
      </p:sp>
      <p:sp>
        <p:nvSpPr>
          <p:cNvPr id="4" name="Slide Number Placeholder 3"/>
          <p:cNvSpPr>
            <a:spLocks noGrp="1"/>
          </p:cNvSpPr>
          <p:nvPr>
            <p:ph type="sldNum" sz="quarter" idx="10"/>
          </p:nvPr>
        </p:nvSpPr>
        <p:spPr/>
        <p:txBody>
          <a:bodyPr/>
          <a:lstStyle/>
          <a:p>
            <a:fld id="{76A3F3DC-6F76-4FF2-8FE1-5920B66FC7E2}" type="slidenum">
              <a:rPr lang="en-US" smtClean="0"/>
              <a:t>2</a:t>
            </a:fld>
            <a:endParaRPr lang="en-US" dirty="0"/>
          </a:p>
        </p:txBody>
      </p:sp>
    </p:spTree>
    <p:extLst>
      <p:ext uri="{BB962C8B-B14F-4D97-AF65-F5344CB8AC3E}">
        <p14:creationId xmlns:p14="http://schemas.microsoft.com/office/powerpoint/2010/main" val="1353259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Title IX Coordinator may choose to offer the Parties an informal resolution process.  Alternatively, any Party may submit a written request to the Title IX Coordinator for an informal resolution process. </a:t>
            </a:r>
          </a:p>
          <a:p>
            <a:endParaRPr lang="en-US" dirty="0"/>
          </a:p>
          <a:p>
            <a:r>
              <a:rPr lang="en-US" dirty="0"/>
              <a:t>The decision as to whether to offer or grant a request to engage an informal resolution process resides within the sole discretion of the Title IX Coordinator. </a:t>
            </a:r>
          </a:p>
          <a:p>
            <a:endParaRPr lang="en-US" dirty="0"/>
          </a:p>
          <a:p>
            <a:r>
              <a:rPr lang="en-US" dirty="0"/>
              <a:t>In consolidated cases or in cases involving multiple Parties, an informal resolution process may take place, if deemed appropriate by the Title IX Coordinator, where all Parties agree to participate; if only some Parties seek to participate, the Title IX Coordinator may sever matters that were previously consolidated or that involve multiple Parties.</a:t>
            </a:r>
          </a:p>
          <a:p>
            <a:endParaRPr lang="en-US" dirty="0"/>
          </a:p>
          <a:p>
            <a:r>
              <a:rPr lang="en-US" dirty="0"/>
              <a:t>Informal resolution may include, but is not limited to, mediation and conciliation, and various forms of restorative justice, to be determined within the discretion of the Title IX coordinator</a:t>
            </a:r>
          </a:p>
          <a:p>
            <a:endParaRPr lang="en-US" dirty="0"/>
          </a:p>
          <a:p>
            <a:endParaRPr lang="en-US" dirty="0"/>
          </a:p>
        </p:txBody>
      </p:sp>
      <p:sp>
        <p:nvSpPr>
          <p:cNvPr id="4" name="Slide Number Placeholder 3"/>
          <p:cNvSpPr>
            <a:spLocks noGrp="1"/>
          </p:cNvSpPr>
          <p:nvPr>
            <p:ph type="sldNum" sz="quarter" idx="10"/>
          </p:nvPr>
        </p:nvSpPr>
        <p:spPr/>
        <p:txBody>
          <a:bodyPr/>
          <a:lstStyle/>
          <a:p>
            <a:fld id="{76A3F3DC-6F76-4FF2-8FE1-5920B66FC7E2}" type="slidenum">
              <a:rPr lang="en-US" smtClean="0"/>
              <a:t>4</a:t>
            </a:fld>
            <a:endParaRPr lang="en-US" dirty="0"/>
          </a:p>
        </p:txBody>
      </p:sp>
    </p:spTree>
    <p:extLst>
      <p:ext uri="{BB962C8B-B14F-4D97-AF65-F5344CB8AC3E}">
        <p14:creationId xmlns:p14="http://schemas.microsoft.com/office/powerpoint/2010/main" val="2528744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Informal resolution may be available at any time: </a:t>
            </a:r>
          </a:p>
          <a:p>
            <a:pPr marL="514350" indent="-514350">
              <a:buAutoNum type="arabicParenBoth"/>
            </a:pPr>
            <a:r>
              <a:rPr lang="en-US" dirty="0"/>
              <a:t>after a Formal Complaint has been filed and is not dismissed pursuant to Section IV.A. of this Policy; </a:t>
            </a:r>
          </a:p>
          <a:p>
            <a:pPr marL="514350" indent="-514350">
              <a:buAutoNum type="arabicParenBoth"/>
            </a:pPr>
            <a:r>
              <a:rPr lang="en-US" dirty="0"/>
              <a:t>prior to the Hearing Panel reaching a determination regarding responsibility.  </a:t>
            </a:r>
          </a:p>
          <a:p>
            <a:pPr marL="514350" indent="-514350">
              <a:buAutoNum type="arabicParenBoth"/>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informal resolution process should be completed within 10 days of the time a Notice of Informal Resolution is sent to the Parties. </a:t>
            </a:r>
          </a:p>
          <a:p>
            <a:pPr marL="0" indent="0">
              <a:buNone/>
            </a:pPr>
            <a:endParaRPr lang="en-US" dirty="0"/>
          </a:p>
        </p:txBody>
      </p:sp>
      <p:sp>
        <p:nvSpPr>
          <p:cNvPr id="4" name="Slide Number Placeholder 3"/>
          <p:cNvSpPr>
            <a:spLocks noGrp="1"/>
          </p:cNvSpPr>
          <p:nvPr>
            <p:ph type="sldNum" sz="quarter" idx="10"/>
          </p:nvPr>
        </p:nvSpPr>
        <p:spPr/>
        <p:txBody>
          <a:bodyPr/>
          <a:lstStyle/>
          <a:p>
            <a:fld id="{76A3F3DC-6F76-4FF2-8FE1-5920B66FC7E2}" type="slidenum">
              <a:rPr lang="en-US" smtClean="0"/>
              <a:t>5</a:t>
            </a:fld>
            <a:endParaRPr lang="en-US" dirty="0"/>
          </a:p>
        </p:txBody>
      </p:sp>
    </p:spTree>
    <p:extLst>
      <p:ext uri="{BB962C8B-B14F-4D97-AF65-F5344CB8AC3E}">
        <p14:creationId xmlns:p14="http://schemas.microsoft.com/office/powerpoint/2010/main" val="738842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Informal resolution may be appropriate where:</a:t>
            </a:r>
          </a:p>
          <a:p>
            <a:r>
              <a:rPr lang="en-US" dirty="0"/>
              <a:t>-the facts alleged in a Formal Complaint are not contested;</a:t>
            </a:r>
          </a:p>
          <a:p>
            <a:r>
              <a:rPr lang="en-US" dirty="0"/>
              <a:t>-the Respondent has admitted, or wishes to admit responsibility;</a:t>
            </a:r>
          </a:p>
          <a:p>
            <a:r>
              <a:rPr lang="en-US" dirty="0"/>
              <a:t>-the Parties want to resolve a case without a completed investigation or Grievance Process; or</a:t>
            </a:r>
          </a:p>
          <a:p>
            <a:endParaRPr lang="en-US" dirty="0"/>
          </a:p>
          <a:p>
            <a:pPr marL="0" indent="0">
              <a:buNone/>
            </a:pPr>
            <a:r>
              <a:rPr lang="en-US" dirty="0"/>
              <a:t>Informal resolution is never available to resolve:</a:t>
            </a:r>
          </a:p>
          <a:p>
            <a:r>
              <a:rPr lang="en-US" dirty="0"/>
              <a:t>-allegations that an employee engaged in Sexual Harassment against a student; or</a:t>
            </a:r>
          </a:p>
          <a:p>
            <a:r>
              <a:rPr lang="en-US" dirty="0"/>
              <a:t>-allegations of Sexual Assault.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informal resolution process may be utilized in connection with reports or complaints under other Institute Policies, such as the Code of Student Conduct or the Employee Handbook.</a:t>
            </a:r>
          </a:p>
          <a:p>
            <a:endParaRPr lang="en-US" dirty="0"/>
          </a:p>
          <a:p>
            <a:endParaRPr lang="en-US" dirty="0"/>
          </a:p>
        </p:txBody>
      </p:sp>
      <p:sp>
        <p:nvSpPr>
          <p:cNvPr id="4" name="Slide Number Placeholder 3"/>
          <p:cNvSpPr>
            <a:spLocks noGrp="1"/>
          </p:cNvSpPr>
          <p:nvPr>
            <p:ph type="sldNum" sz="quarter" idx="10"/>
          </p:nvPr>
        </p:nvSpPr>
        <p:spPr/>
        <p:txBody>
          <a:bodyPr/>
          <a:lstStyle/>
          <a:p>
            <a:fld id="{76A3F3DC-6F76-4FF2-8FE1-5920B66FC7E2}" type="slidenum">
              <a:rPr lang="en-US" smtClean="0"/>
              <a:t>6</a:t>
            </a:fld>
            <a:endParaRPr lang="en-US" dirty="0"/>
          </a:p>
        </p:txBody>
      </p:sp>
    </p:spTree>
    <p:extLst>
      <p:ext uri="{BB962C8B-B14F-4D97-AF65-F5344CB8AC3E}">
        <p14:creationId xmlns:p14="http://schemas.microsoft.com/office/powerpoint/2010/main" val="1200910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 Parties have indicated to the Title IX Coordinator their assent to engage in an informal resolution process, the Title IX Coordinator shall provide the Parties with a written notice of informal resolution (“Notice of Informal Resolution”) which shall include:</a:t>
            </a:r>
          </a:p>
          <a:p>
            <a:pPr lvl="1" fontAlgn="base"/>
            <a:r>
              <a:rPr lang="en-US" dirty="0"/>
              <a:t>a statement of the allegations;</a:t>
            </a:r>
          </a:p>
          <a:p>
            <a:pPr lvl="1" fontAlgn="base"/>
            <a:r>
              <a:rPr lang="en-US" dirty="0"/>
              <a:t>a statement that no Party is required to participate in an informal resolution process; </a:t>
            </a:r>
          </a:p>
          <a:p>
            <a:pPr lvl="1" fontAlgn="base"/>
            <a:r>
              <a:rPr lang="en-US" dirty="0"/>
              <a:t>a statement that any Party may withdraw from the informal resolution process and resume the Grievance Process with regard to a Formal Complaint arising from the same allegations at any time prior to signing a resolution agreement;</a:t>
            </a:r>
          </a:p>
          <a:p>
            <a:pPr lvl="1" fontAlgn="base"/>
            <a:r>
              <a:rPr lang="en-US" dirty="0"/>
              <a:t>a statement that the Parties are required to keep all information and communications relating to the informal resolution process confidential both during and after the informal resolution process;</a:t>
            </a:r>
          </a:p>
          <a:p>
            <a:pPr lvl="1" fontAlgn="base"/>
            <a:r>
              <a:rPr lang="en-US" dirty="0"/>
              <a:t>a statement that any statements or admissions disclosed during the informal resolution process shall remain confidential and shall not be used in a subsequent investigation or proceeding arising out of the same or any other Formal Complaint;</a:t>
            </a:r>
          </a:p>
          <a:p>
            <a:pPr lvl="1" fontAlgn="base"/>
            <a:r>
              <a:rPr lang="en-US" dirty="0"/>
              <a:t>a statement that records relating to the informal resolution process will be maintained by the Title IX Coordinator and may only be shared or disclosed in accordance with this Policy, FERPA and other applicable federal or state laws; </a:t>
            </a:r>
          </a:p>
          <a:p>
            <a:pPr lvl="1" fontAlgn="base"/>
            <a:r>
              <a:rPr lang="en-US" dirty="0"/>
              <a:t>a statement that notwithstanding the confidentiality requirements of the informational resolution process, should the informal resolution process fail to satisfactorily resolve the matter, or if any Party withdraws from the informal resolution process, no Party shall be restricted in their ability to discuss the allegations under investigation or to gather and present relevant evidence after the matter is referred back to the Title IX Coordinator to resume the Grievance Process under the SMR Policy;</a:t>
            </a:r>
          </a:p>
          <a:p>
            <a:pPr lvl="1" fontAlgn="base"/>
            <a:r>
              <a:rPr lang="en-US" dirty="0"/>
              <a:t>a statement that all Parties must provide their voluntary, written consent to engage in to the informal resolution process to the Title IX Coordinator; </a:t>
            </a:r>
          </a:p>
          <a:p>
            <a:pPr lvl="1"/>
            <a:r>
              <a:rPr lang="en-US" dirty="0"/>
              <a:t>a statement that a record of the outcome, including a resolution agreement, if any, will be maintained by the Title IX Coordinator; and</a:t>
            </a:r>
          </a:p>
          <a:p>
            <a:pPr lvl="1"/>
            <a:r>
              <a:rPr lang="en-US" dirty="0"/>
              <a:t>a statement that should the informal resolution process fail to satisfactorily resolve the matter, or if any Party withdraws from the informal resolution process, the matter shall be promptly referred back to the Title IX Coordinator to resume the Grievance Process.</a:t>
            </a:r>
          </a:p>
          <a:p>
            <a:endParaRPr lang="en-US" dirty="0"/>
          </a:p>
          <a:p>
            <a:endParaRPr lang="en-US" dirty="0"/>
          </a:p>
        </p:txBody>
      </p:sp>
      <p:sp>
        <p:nvSpPr>
          <p:cNvPr id="4" name="Slide Number Placeholder 3"/>
          <p:cNvSpPr>
            <a:spLocks noGrp="1"/>
          </p:cNvSpPr>
          <p:nvPr>
            <p:ph type="sldNum" sz="quarter" idx="10"/>
          </p:nvPr>
        </p:nvSpPr>
        <p:spPr/>
        <p:txBody>
          <a:bodyPr/>
          <a:lstStyle/>
          <a:p>
            <a:fld id="{76A3F3DC-6F76-4FF2-8FE1-5920B66FC7E2}" type="slidenum">
              <a:rPr lang="en-US" smtClean="0"/>
              <a:t>7</a:t>
            </a:fld>
            <a:endParaRPr lang="en-US" dirty="0"/>
          </a:p>
        </p:txBody>
      </p:sp>
    </p:spTree>
    <p:extLst>
      <p:ext uri="{BB962C8B-B14F-4D97-AF65-F5344CB8AC3E}">
        <p14:creationId xmlns:p14="http://schemas.microsoft.com/office/powerpoint/2010/main" val="26444016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dirty="0"/>
              <a:t>Upon receipt of each Party’s voluntary written consent to participate in an informal resolution process, the Title IX Coordinator shall refer the matter to an informal resolution facilitator. </a:t>
            </a:r>
          </a:p>
          <a:p>
            <a:pPr fontAlgn="base"/>
            <a:endParaRPr lang="en-US" dirty="0"/>
          </a:p>
          <a:p>
            <a:pPr fontAlgn="base"/>
            <a:r>
              <a:rPr lang="en-US" dirty="0"/>
              <a:t>The informal resolution facilitator shall promptly contact the Parties in writing to commence the informal resolution process, which may occur in person or virtually.  </a:t>
            </a:r>
          </a:p>
          <a:p>
            <a:pPr marL="0" indent="0" fontAlgn="base">
              <a:buNone/>
            </a:pPr>
            <a:endParaRPr lang="en-US" dirty="0"/>
          </a:p>
          <a:p>
            <a:pPr fontAlgn="base"/>
            <a:r>
              <a:rPr lang="en-US" dirty="0"/>
              <a:t>The Institute is not required to provide the Parties with advisors prior to entering into an informal resolution process, nor must it ensure that the Parties confer with advisors prior to entering into an informal resolution process.  Advisors are not permitted to participate in an informal resolution process.</a:t>
            </a:r>
          </a:p>
          <a:p>
            <a:pPr fontAlgn="base"/>
            <a:endParaRPr lang="en-US" dirty="0"/>
          </a:p>
          <a:p>
            <a:pPr fontAlgn="base"/>
            <a:r>
              <a:rPr lang="en-US" dirty="0"/>
              <a:t>In the event a Formal Complaint is not resolved by way of an informal resolution process, the informal resolution facilitator shall not serve as a witness in a related investigation or hearing.  </a:t>
            </a:r>
          </a:p>
          <a:p>
            <a:endParaRPr lang="en-US" dirty="0"/>
          </a:p>
          <a:p>
            <a:endParaRPr lang="en-US" dirty="0"/>
          </a:p>
        </p:txBody>
      </p:sp>
      <p:sp>
        <p:nvSpPr>
          <p:cNvPr id="4" name="Slide Number Placeholder 3"/>
          <p:cNvSpPr>
            <a:spLocks noGrp="1"/>
          </p:cNvSpPr>
          <p:nvPr>
            <p:ph type="sldNum" sz="quarter" idx="10"/>
          </p:nvPr>
        </p:nvSpPr>
        <p:spPr/>
        <p:txBody>
          <a:bodyPr/>
          <a:lstStyle/>
          <a:p>
            <a:fld id="{76A3F3DC-6F76-4FF2-8FE1-5920B66FC7E2}" type="slidenum">
              <a:rPr lang="en-US" smtClean="0"/>
              <a:t>8</a:t>
            </a:fld>
            <a:endParaRPr lang="en-US" dirty="0"/>
          </a:p>
        </p:txBody>
      </p:sp>
    </p:spTree>
    <p:extLst>
      <p:ext uri="{BB962C8B-B14F-4D97-AF65-F5344CB8AC3E}">
        <p14:creationId xmlns:p14="http://schemas.microsoft.com/office/powerpoint/2010/main" val="1814124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fontAlgn="base">
              <a:buNone/>
            </a:pPr>
            <a:r>
              <a:rPr lang="en-US" dirty="0"/>
              <a:t>Outcomes of an informal resolution process may include, but are not limited to, any of the following (or any combination thereof):</a:t>
            </a:r>
          </a:p>
          <a:p>
            <a:pPr lvl="1"/>
            <a:r>
              <a:rPr lang="en-US" dirty="0"/>
              <a:t>Make the Respondent aware that the Respondent’s behavior is being perceived as Sexual Harassment, and make clear that the behavior is prohibited by this Policy;</a:t>
            </a:r>
          </a:p>
          <a:p>
            <a:pPr lvl="1"/>
            <a:r>
              <a:rPr lang="en-US" dirty="0"/>
              <a:t>Make the Respondent aware that the purpose of the discussion is to achieve a change in behavior;</a:t>
            </a:r>
          </a:p>
          <a:p>
            <a:pPr lvl="1"/>
            <a:r>
              <a:rPr lang="en-US" dirty="0"/>
              <a:t>Make clear that the Institute prohibits Retaliation against the Complainant, or against anyone who participates in any process under the SMR Policy;</a:t>
            </a:r>
          </a:p>
          <a:p>
            <a:pPr lvl="1"/>
            <a:r>
              <a:rPr lang="en-US" dirty="0"/>
              <a:t>Suggest possible resolutions of the problem, including but not limited to: a change in the offensive behavior, counseling, an apology to the Complainant, a reevaluation of a grade, extension of deadlines or other course-related adjustments, modifications of work or class schedules, leaves of absence, campus escort services, increased security and monitoring of certain areas on campus, mutual restrictions on contact between the Parties or a change in the relationship between the Parties (i.e., changed advisor, class enrollment, athletic travel or hotel accommodations or work or housing assignments);</a:t>
            </a:r>
          </a:p>
          <a:p>
            <a:pPr lvl="1"/>
            <a:r>
              <a:rPr lang="en-US" dirty="0"/>
              <a:t>Provide or continue Supportive Measures;</a:t>
            </a:r>
          </a:p>
          <a:p>
            <a:pPr lvl="1"/>
            <a:r>
              <a:rPr lang="en-US" dirty="0"/>
              <a:t>Disciplinary measures designed to educate or deter further inappropriate conduct by the Respondent.</a:t>
            </a:r>
          </a:p>
          <a:p>
            <a:endParaRPr lang="en-US" dirty="0"/>
          </a:p>
          <a:p>
            <a:endParaRPr lang="en-US" dirty="0"/>
          </a:p>
        </p:txBody>
      </p:sp>
      <p:sp>
        <p:nvSpPr>
          <p:cNvPr id="4" name="Slide Number Placeholder 3"/>
          <p:cNvSpPr>
            <a:spLocks noGrp="1"/>
          </p:cNvSpPr>
          <p:nvPr>
            <p:ph type="sldNum" sz="quarter" idx="10"/>
          </p:nvPr>
        </p:nvSpPr>
        <p:spPr/>
        <p:txBody>
          <a:bodyPr/>
          <a:lstStyle/>
          <a:p>
            <a:fld id="{76A3F3DC-6F76-4FF2-8FE1-5920B66FC7E2}" type="slidenum">
              <a:rPr lang="en-US" smtClean="0"/>
              <a:t>9</a:t>
            </a:fld>
            <a:endParaRPr lang="en-US" dirty="0"/>
          </a:p>
        </p:txBody>
      </p:sp>
    </p:spTree>
    <p:extLst>
      <p:ext uri="{BB962C8B-B14F-4D97-AF65-F5344CB8AC3E}">
        <p14:creationId xmlns:p14="http://schemas.microsoft.com/office/powerpoint/2010/main" val="42152388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dirty="0"/>
              <a:t>A resolution reached by way of an informal resolution process shall become final and binding upon all Parties signing a resolution agreement.  </a:t>
            </a:r>
          </a:p>
          <a:p>
            <a:pPr fontAlgn="base"/>
            <a:endParaRPr lang="en-US" dirty="0"/>
          </a:p>
          <a:p>
            <a:pPr fontAlgn="base"/>
            <a:r>
              <a:rPr lang="en-US" dirty="0"/>
              <a:t>Any resolution agreement shall be reduced to a writing signed by the Parties and the informal resolution facilitator as witness, with a copy provided to the Title IX Coordinator, and shall continue the requirement that the Parties keep all information and communications relating to the informal resolution process confidential.  Any resolution agreement may contain additional confidentiality requirements as agreed by the Parties.</a:t>
            </a:r>
          </a:p>
          <a:p>
            <a:pPr fontAlgn="base"/>
            <a:endParaRPr lang="en-US" dirty="0"/>
          </a:p>
          <a:p>
            <a:pPr fontAlgn="base"/>
            <a:r>
              <a:rPr lang="en-US" dirty="0"/>
              <a:t>Should the informal resolution process fail to satisfactorily resolve the matter, or if any Party withdraws from the informal resolution process, the matter shall be promptly referred back to the Title IX Coordinator to resume the Grievance Process.</a:t>
            </a:r>
          </a:p>
          <a:p>
            <a:pPr fontAlgn="base"/>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76A3F3DC-6F76-4FF2-8FE1-5920B66FC7E2}" type="slidenum">
              <a:rPr lang="en-US" smtClean="0"/>
              <a:t>10</a:t>
            </a:fld>
            <a:endParaRPr lang="en-US" dirty="0"/>
          </a:p>
        </p:txBody>
      </p:sp>
    </p:spTree>
    <p:extLst>
      <p:ext uri="{BB962C8B-B14F-4D97-AF65-F5344CB8AC3E}">
        <p14:creationId xmlns:p14="http://schemas.microsoft.com/office/powerpoint/2010/main" val="19460371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66544" y="1122363"/>
            <a:ext cx="9144000" cy="2387600"/>
          </a:xfrm>
        </p:spPr>
        <p:txBody>
          <a:bodyPr anchor="b"/>
          <a:lstStyle>
            <a:lvl1pPr algn="ctr">
              <a:defRPr sz="6000">
                <a:solidFill>
                  <a:schemeClr val="bg2">
                    <a:lumMod val="25000"/>
                  </a:schemeClr>
                </a:solidFill>
              </a:defRPr>
            </a:lvl1pPr>
          </a:lstStyle>
          <a:p>
            <a:r>
              <a:rPr lang="en-US" dirty="0"/>
              <a:t>Click to edit Master title style</a:t>
            </a:r>
          </a:p>
        </p:txBody>
      </p:sp>
      <p:sp>
        <p:nvSpPr>
          <p:cNvPr id="3" name="Subtitle 2"/>
          <p:cNvSpPr>
            <a:spLocks noGrp="1"/>
          </p:cNvSpPr>
          <p:nvPr>
            <p:ph type="subTitle" idx="1"/>
          </p:nvPr>
        </p:nvSpPr>
        <p:spPr>
          <a:xfrm>
            <a:off x="2066544" y="4012590"/>
            <a:ext cx="9144000" cy="1655762"/>
          </a:xfrm>
        </p:spPr>
        <p:txBody>
          <a:bodyPr/>
          <a:lstStyle>
            <a:lvl1pPr marL="0" indent="0" algn="ctr">
              <a:buNone/>
              <a:defRPr sz="2400">
                <a:solidFill>
                  <a:schemeClr val="bg2">
                    <a:lumMod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57794"/>
            <a:ext cx="1610336" cy="1610336"/>
          </a:xfrm>
          <a:prstGeom prst="rect">
            <a:avLst/>
          </a:prstGeom>
        </p:spPr>
      </p:pic>
      <p:sp>
        <p:nvSpPr>
          <p:cNvPr id="5" name="Date Placeholder 4">
            <a:extLst>
              <a:ext uri="{FF2B5EF4-FFF2-40B4-BE49-F238E27FC236}">
                <a16:creationId xmlns:a16="http://schemas.microsoft.com/office/drawing/2014/main" id="{CCC302EF-32D8-47DE-9292-1CC0033FD5D7}"/>
              </a:ext>
            </a:extLst>
          </p:cNvPr>
          <p:cNvSpPr>
            <a:spLocks noGrp="1"/>
          </p:cNvSpPr>
          <p:nvPr>
            <p:ph type="dt" sz="half" idx="10"/>
          </p:nvPr>
        </p:nvSpPr>
        <p:spPr/>
        <p:txBody>
          <a:bodyPr/>
          <a:lstStyle/>
          <a:p>
            <a:fld id="{A4E4BBDB-1F58-4C01-A9EE-D1930711C26C}" type="datetime1">
              <a:rPr lang="en-US" smtClean="0"/>
              <a:t>10/30/2020</a:t>
            </a:fld>
            <a:endParaRPr lang="en-US" dirty="0"/>
          </a:p>
        </p:txBody>
      </p:sp>
      <p:sp>
        <p:nvSpPr>
          <p:cNvPr id="6" name="Footer Placeholder 5">
            <a:extLst>
              <a:ext uri="{FF2B5EF4-FFF2-40B4-BE49-F238E27FC236}">
                <a16:creationId xmlns:a16="http://schemas.microsoft.com/office/drawing/2014/main" id="{B8C83461-4251-4C98-AE4B-0DABDB7DEE4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3D612EF-EF11-4174-BBA9-0AACA04F3C51}"/>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1089832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650523" y="923544"/>
            <a:ext cx="560949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5" name="Title 1"/>
          <p:cNvSpPr>
            <a:spLocks noGrp="1"/>
          </p:cNvSpPr>
          <p:nvPr>
            <p:ph type="title"/>
          </p:nvPr>
        </p:nvSpPr>
        <p:spPr>
          <a:xfrm>
            <a:off x="1463040" y="237744"/>
            <a:ext cx="10268712" cy="530225"/>
          </a:xfrm>
        </p:spPr>
        <p:txBody>
          <a:bodyPr anchor="b"/>
          <a:lstStyle>
            <a:lvl1pPr>
              <a:defRPr sz="3200">
                <a:solidFill>
                  <a:schemeClr val="bg2">
                    <a:lumMod val="25000"/>
                  </a:schemeClr>
                </a:solidFill>
              </a:defRPr>
            </a:lvl1pPr>
          </a:lstStyle>
          <a:p>
            <a:r>
              <a:rPr lang="en-US" dirty="0"/>
              <a:t>Click to edit Master title style</a:t>
            </a:r>
          </a:p>
        </p:txBody>
      </p:sp>
      <p:sp>
        <p:nvSpPr>
          <p:cNvPr id="6" name="Text Placeholder 3"/>
          <p:cNvSpPr>
            <a:spLocks noGrp="1"/>
          </p:cNvSpPr>
          <p:nvPr>
            <p:ph type="body" sz="half" idx="2"/>
          </p:nvPr>
        </p:nvSpPr>
        <p:spPr>
          <a:xfrm>
            <a:off x="1463040" y="923544"/>
            <a:ext cx="4079116" cy="4684957"/>
          </a:xfrm>
        </p:spPr>
        <p:txBody>
          <a:bodyPr/>
          <a:lstStyle>
            <a:lvl1pPr marL="0" indent="0">
              <a:buNone/>
              <a:defRPr sz="1600">
                <a:solidFill>
                  <a:schemeClr val="bg2">
                    <a:lumMod val="2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
        <p:nvSpPr>
          <p:cNvPr id="2" name="Date Placeholder 1">
            <a:extLst>
              <a:ext uri="{FF2B5EF4-FFF2-40B4-BE49-F238E27FC236}">
                <a16:creationId xmlns:a16="http://schemas.microsoft.com/office/drawing/2014/main" id="{1F0F5289-7A33-4F48-BB55-4855E9A6DC5D}"/>
              </a:ext>
            </a:extLst>
          </p:cNvPr>
          <p:cNvSpPr>
            <a:spLocks noGrp="1"/>
          </p:cNvSpPr>
          <p:nvPr>
            <p:ph type="dt" sz="half" idx="10"/>
          </p:nvPr>
        </p:nvSpPr>
        <p:spPr/>
        <p:txBody>
          <a:bodyPr/>
          <a:lstStyle/>
          <a:p>
            <a:fld id="{56E65F52-4E65-4996-84DF-C260D649A5EF}" type="datetime1">
              <a:rPr lang="en-US" smtClean="0"/>
              <a:t>10/30/2020</a:t>
            </a:fld>
            <a:endParaRPr lang="en-US" dirty="0"/>
          </a:p>
        </p:txBody>
      </p:sp>
      <p:sp>
        <p:nvSpPr>
          <p:cNvPr id="4" name="Footer Placeholder 3">
            <a:extLst>
              <a:ext uri="{FF2B5EF4-FFF2-40B4-BE49-F238E27FC236}">
                <a16:creationId xmlns:a16="http://schemas.microsoft.com/office/drawing/2014/main" id="{AC7249C3-A9AB-47D0-9D7C-5D8DC7A720E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64D60E6-5EFC-4DDD-B68E-52FA1A102F2E}"/>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3910042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Tree>
    <p:extLst>
      <p:ext uri="{BB962C8B-B14F-4D97-AF65-F5344CB8AC3E}">
        <p14:creationId xmlns:p14="http://schemas.microsoft.com/office/powerpoint/2010/main" val="28312828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483515" y="365125"/>
            <a:ext cx="2870285" cy="5811838"/>
          </a:xfrm>
        </p:spPr>
        <p:txBody>
          <a:bodyPr vert="eaVert"/>
          <a:lstStyle>
            <a:lvl1pPr>
              <a:defRPr>
                <a:solidFill>
                  <a:schemeClr val="bg2">
                    <a:lumMod val="25000"/>
                  </a:schemeClr>
                </a:solidFill>
              </a:defRPr>
            </a:lvl1pPr>
          </a:lstStyle>
          <a:p>
            <a:r>
              <a:rPr lang="en-US" dirty="0"/>
              <a:t>Click to edit Master title style</a:t>
            </a:r>
          </a:p>
        </p:txBody>
      </p:sp>
      <p:sp>
        <p:nvSpPr>
          <p:cNvPr id="3" name="Vertical Text Placeholder 2"/>
          <p:cNvSpPr>
            <a:spLocks noGrp="1"/>
          </p:cNvSpPr>
          <p:nvPr>
            <p:ph type="body" orient="vert" idx="1"/>
          </p:nvPr>
        </p:nvSpPr>
        <p:spPr>
          <a:xfrm>
            <a:off x="1463040" y="365125"/>
            <a:ext cx="6849208" cy="5811838"/>
          </a:xfrm>
        </p:spPr>
        <p:txBody>
          <a:bodyPr vert="eaVert"/>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Tree>
    <p:extLst>
      <p:ext uri="{BB962C8B-B14F-4D97-AF65-F5344CB8AC3E}">
        <p14:creationId xmlns:p14="http://schemas.microsoft.com/office/powerpoint/2010/main" val="1652068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317548" cy="1317548"/>
          </a:xfrm>
          <a:prstGeom prst="rect">
            <a:avLst/>
          </a:prstGeom>
        </p:spPr>
      </p:pic>
      <p:sp>
        <p:nvSpPr>
          <p:cNvPr id="4" name="Date Placeholder 3">
            <a:extLst>
              <a:ext uri="{FF2B5EF4-FFF2-40B4-BE49-F238E27FC236}">
                <a16:creationId xmlns:a16="http://schemas.microsoft.com/office/drawing/2014/main" id="{BBD54CB9-64B1-4D12-B054-A010DA9A16DA}"/>
              </a:ext>
            </a:extLst>
          </p:cNvPr>
          <p:cNvSpPr>
            <a:spLocks noGrp="1"/>
          </p:cNvSpPr>
          <p:nvPr>
            <p:ph type="dt" sz="half" idx="10"/>
          </p:nvPr>
        </p:nvSpPr>
        <p:spPr/>
        <p:txBody>
          <a:bodyPr/>
          <a:lstStyle/>
          <a:p>
            <a:fld id="{F17EA359-0E9A-40FB-B2EB-7161FDAB086C}" type="datetime1">
              <a:rPr lang="en-US" smtClean="0"/>
              <a:t>10/30/2020</a:t>
            </a:fld>
            <a:endParaRPr lang="en-US" dirty="0"/>
          </a:p>
        </p:txBody>
      </p:sp>
      <p:sp>
        <p:nvSpPr>
          <p:cNvPr id="5" name="Footer Placeholder 4">
            <a:extLst>
              <a:ext uri="{FF2B5EF4-FFF2-40B4-BE49-F238E27FC236}">
                <a16:creationId xmlns:a16="http://schemas.microsoft.com/office/drawing/2014/main" id="{4BCF2703-F7DF-499A-A510-A07FBE48B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6CFFB02-0DAA-4629-87CC-8344801436E1}"/>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1397977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6686" y="237045"/>
            <a:ext cx="11033004" cy="1186019"/>
          </a:xfrm>
        </p:spPr>
        <p:txBody>
          <a:bodyPr/>
          <a:lstStyle>
            <a:lvl1pPr>
              <a:defRPr>
                <a:solidFill>
                  <a:schemeClr val="bg2">
                    <a:lumMod val="25000"/>
                  </a:schemeClr>
                </a:solidFill>
              </a:defRPr>
            </a:lvl1pPr>
          </a:lstStyle>
          <a:p>
            <a:r>
              <a:rPr lang="en-US" dirty="0"/>
              <a:t>Click to edit Master title style</a:t>
            </a:r>
          </a:p>
        </p:txBody>
      </p:sp>
      <p:sp>
        <p:nvSpPr>
          <p:cNvPr id="3" name="Content Placeholder 2"/>
          <p:cNvSpPr>
            <a:spLocks noGrp="1"/>
          </p:cNvSpPr>
          <p:nvPr>
            <p:ph idx="1"/>
          </p:nvPr>
        </p:nvSpPr>
        <p:spPr>
          <a:xfrm>
            <a:off x="696686" y="1479944"/>
            <a:ext cx="11033004" cy="4351338"/>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61C1D55-AD34-4EF5-8C32-B22337B6BE59}"/>
              </a:ext>
            </a:extLst>
          </p:cNvPr>
          <p:cNvSpPr>
            <a:spLocks noGrp="1"/>
          </p:cNvSpPr>
          <p:nvPr>
            <p:ph type="dt" sz="half" idx="10"/>
          </p:nvPr>
        </p:nvSpPr>
        <p:spPr/>
        <p:txBody>
          <a:bodyPr/>
          <a:lstStyle/>
          <a:p>
            <a:fld id="{35B01C4A-2F27-444C-8A4C-8723F7D290F8}" type="datetime1">
              <a:rPr lang="en-US" smtClean="0"/>
              <a:t>10/30/2020</a:t>
            </a:fld>
            <a:endParaRPr lang="en-US" dirty="0"/>
          </a:p>
        </p:txBody>
      </p:sp>
      <p:sp>
        <p:nvSpPr>
          <p:cNvPr id="5" name="Footer Placeholder 4">
            <a:extLst>
              <a:ext uri="{FF2B5EF4-FFF2-40B4-BE49-F238E27FC236}">
                <a16:creationId xmlns:a16="http://schemas.microsoft.com/office/drawing/2014/main" id="{29AD586F-95B5-42B7-9BEC-AA35D7C3BDE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48539B-25A9-4DD8-833D-1491FEF35AA9}"/>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247358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6544" y="237744"/>
            <a:ext cx="9645650" cy="1684841"/>
          </a:xfrm>
        </p:spPr>
        <p:txBody>
          <a:bodyPr anchor="ctr" anchorCtr="0">
            <a:normAutofit/>
          </a:bodyPr>
          <a:lstStyle>
            <a:lvl1pPr algn="ctr">
              <a:defRPr sz="4000" b="1">
                <a:solidFill>
                  <a:schemeClr val="bg2">
                    <a:lumMod val="25000"/>
                  </a:schemeClr>
                </a:solidFill>
              </a:defRPr>
            </a:lvl1pPr>
          </a:lstStyle>
          <a:p>
            <a:r>
              <a:rPr lang="en-US" dirty="0"/>
              <a:t>Click to edit Master title style</a:t>
            </a:r>
          </a:p>
        </p:txBody>
      </p:sp>
      <p:sp>
        <p:nvSpPr>
          <p:cNvPr id="3" name="Text Placeholder 2"/>
          <p:cNvSpPr>
            <a:spLocks noGrp="1"/>
          </p:cNvSpPr>
          <p:nvPr>
            <p:ph type="body" idx="1"/>
          </p:nvPr>
        </p:nvSpPr>
        <p:spPr>
          <a:xfrm>
            <a:off x="2066544" y="4914900"/>
            <a:ext cx="9646920" cy="1174750"/>
          </a:xfrm>
        </p:spPr>
        <p:txBody>
          <a:bodyPr>
            <a:normAutofit/>
          </a:bodyPr>
          <a:lstStyle>
            <a:lvl1pPr marL="0" indent="0" algn="ctr">
              <a:buNone/>
              <a:defRPr sz="2000">
                <a:solidFill>
                  <a:schemeClr val="bg2">
                    <a:lumMod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57794"/>
            <a:ext cx="1610336" cy="1610336"/>
          </a:xfrm>
          <a:prstGeom prst="rect">
            <a:avLst/>
          </a:prstGeom>
        </p:spPr>
      </p:pic>
      <p:sp>
        <p:nvSpPr>
          <p:cNvPr id="5" name="Date Placeholder 4">
            <a:extLst>
              <a:ext uri="{FF2B5EF4-FFF2-40B4-BE49-F238E27FC236}">
                <a16:creationId xmlns:a16="http://schemas.microsoft.com/office/drawing/2014/main" id="{8FC8A8DC-F74F-431F-A184-1A245B0C8D93}"/>
              </a:ext>
            </a:extLst>
          </p:cNvPr>
          <p:cNvSpPr>
            <a:spLocks noGrp="1"/>
          </p:cNvSpPr>
          <p:nvPr>
            <p:ph type="dt" sz="half" idx="10"/>
          </p:nvPr>
        </p:nvSpPr>
        <p:spPr/>
        <p:txBody>
          <a:bodyPr/>
          <a:lstStyle/>
          <a:p>
            <a:fld id="{31C69823-C1F3-4D11-929E-0D7261BCA39B}" type="datetime1">
              <a:rPr lang="en-US" smtClean="0"/>
              <a:t>10/30/2020</a:t>
            </a:fld>
            <a:endParaRPr lang="en-US" dirty="0"/>
          </a:p>
        </p:txBody>
      </p:sp>
      <p:sp>
        <p:nvSpPr>
          <p:cNvPr id="6" name="Footer Placeholder 5">
            <a:extLst>
              <a:ext uri="{FF2B5EF4-FFF2-40B4-BE49-F238E27FC236}">
                <a16:creationId xmlns:a16="http://schemas.microsoft.com/office/drawing/2014/main" id="{5C07CB0C-6A6B-4DA2-9638-70FDBAC42CEC}"/>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6DBAA135-18AC-4292-9217-A190C4FBCF1F}"/>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1863454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61845" y="237045"/>
            <a:ext cx="10268712" cy="1186019"/>
          </a:xfrm>
        </p:spPr>
        <p:txBody>
          <a:bodyPr/>
          <a:lstStyle>
            <a:lvl1pPr>
              <a:defRPr>
                <a:solidFill>
                  <a:schemeClr val="bg2">
                    <a:lumMod val="25000"/>
                  </a:schemeClr>
                </a:solidFill>
              </a:defRPr>
            </a:lvl1pPr>
          </a:lstStyle>
          <a:p>
            <a:r>
              <a:rPr lang="en-US" dirty="0"/>
              <a:t>Click to edit Master title style</a:t>
            </a:r>
          </a:p>
        </p:txBody>
      </p:sp>
      <p:sp>
        <p:nvSpPr>
          <p:cNvPr id="3" name="Content Placeholder 2"/>
          <p:cNvSpPr>
            <a:spLocks noGrp="1"/>
          </p:cNvSpPr>
          <p:nvPr>
            <p:ph sz="half" idx="1"/>
          </p:nvPr>
        </p:nvSpPr>
        <p:spPr>
          <a:xfrm>
            <a:off x="1461846" y="1572768"/>
            <a:ext cx="493877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629397" y="1573706"/>
            <a:ext cx="5101160" cy="4351338"/>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
        <p:nvSpPr>
          <p:cNvPr id="5" name="Date Placeholder 4">
            <a:extLst>
              <a:ext uri="{FF2B5EF4-FFF2-40B4-BE49-F238E27FC236}">
                <a16:creationId xmlns:a16="http://schemas.microsoft.com/office/drawing/2014/main" id="{D6982674-0AC3-4DD6-9C85-EEBDF625211E}"/>
              </a:ext>
            </a:extLst>
          </p:cNvPr>
          <p:cNvSpPr>
            <a:spLocks noGrp="1"/>
          </p:cNvSpPr>
          <p:nvPr>
            <p:ph type="dt" sz="half" idx="10"/>
          </p:nvPr>
        </p:nvSpPr>
        <p:spPr/>
        <p:txBody>
          <a:bodyPr/>
          <a:lstStyle/>
          <a:p>
            <a:fld id="{4BFE4878-223B-4A2C-ACFE-F200977D5B25}" type="datetime1">
              <a:rPr lang="en-US" smtClean="0"/>
              <a:t>10/30/2020</a:t>
            </a:fld>
            <a:endParaRPr lang="en-US" dirty="0"/>
          </a:p>
        </p:txBody>
      </p:sp>
      <p:sp>
        <p:nvSpPr>
          <p:cNvPr id="6" name="Footer Placeholder 5">
            <a:extLst>
              <a:ext uri="{FF2B5EF4-FFF2-40B4-BE49-F238E27FC236}">
                <a16:creationId xmlns:a16="http://schemas.microsoft.com/office/drawing/2014/main" id="{B564A2A9-7879-4007-A29B-6734CC259EE8}"/>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F652AD29-B198-498E-BF9C-6D585A571D01}"/>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3920377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63039" y="237744"/>
            <a:ext cx="10268712" cy="1325563"/>
          </a:xfrm>
        </p:spPr>
        <p:txBody>
          <a:bodyPr/>
          <a:lstStyle>
            <a:lvl1pPr>
              <a:defRPr>
                <a:solidFill>
                  <a:schemeClr val="bg2">
                    <a:lumMod val="25000"/>
                  </a:schemeClr>
                </a:solidFill>
              </a:defRPr>
            </a:lvl1pPr>
          </a:lstStyle>
          <a:p>
            <a:r>
              <a:rPr lang="en-US" dirty="0"/>
              <a:t>Click to edit Master title style</a:t>
            </a:r>
          </a:p>
        </p:txBody>
      </p:sp>
      <p:sp>
        <p:nvSpPr>
          <p:cNvPr id="3" name="Text Placeholder 2"/>
          <p:cNvSpPr>
            <a:spLocks noGrp="1"/>
          </p:cNvSpPr>
          <p:nvPr>
            <p:ph type="body" idx="1"/>
          </p:nvPr>
        </p:nvSpPr>
        <p:spPr>
          <a:xfrm>
            <a:off x="1463040" y="1698619"/>
            <a:ext cx="4882004" cy="823912"/>
          </a:xfrm>
        </p:spPr>
        <p:txBody>
          <a:bodyPr anchor="b"/>
          <a:lstStyle>
            <a:lvl1pPr marL="0" indent="0">
              <a:buNone/>
              <a:defRPr sz="2400" b="1">
                <a:solidFill>
                  <a:schemeClr val="bg2">
                    <a:lumMod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463040" y="2522531"/>
            <a:ext cx="4882004" cy="3684588"/>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534469" y="1698619"/>
            <a:ext cx="5183188" cy="823912"/>
          </a:xfrm>
        </p:spPr>
        <p:txBody>
          <a:bodyPr anchor="b"/>
          <a:lstStyle>
            <a:lvl1pPr marL="0" indent="0">
              <a:buNone/>
              <a:defRPr sz="2400" b="1">
                <a:solidFill>
                  <a:schemeClr val="bg2">
                    <a:lumMod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534469" y="2522531"/>
            <a:ext cx="5183188" cy="3684588"/>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
        <p:nvSpPr>
          <p:cNvPr id="7" name="Date Placeholder 6">
            <a:extLst>
              <a:ext uri="{FF2B5EF4-FFF2-40B4-BE49-F238E27FC236}">
                <a16:creationId xmlns:a16="http://schemas.microsoft.com/office/drawing/2014/main" id="{500426C6-8C3F-43D0-8377-3DAE5D593E0E}"/>
              </a:ext>
            </a:extLst>
          </p:cNvPr>
          <p:cNvSpPr>
            <a:spLocks noGrp="1"/>
          </p:cNvSpPr>
          <p:nvPr>
            <p:ph type="dt" sz="half" idx="10"/>
          </p:nvPr>
        </p:nvSpPr>
        <p:spPr/>
        <p:txBody>
          <a:bodyPr/>
          <a:lstStyle/>
          <a:p>
            <a:fld id="{94AEDBBC-E685-4A6D-8EEE-636405D51B46}" type="datetime1">
              <a:rPr lang="en-US" smtClean="0"/>
              <a:t>10/30/2020</a:t>
            </a:fld>
            <a:endParaRPr lang="en-US" dirty="0"/>
          </a:p>
        </p:txBody>
      </p:sp>
      <p:sp>
        <p:nvSpPr>
          <p:cNvPr id="8" name="Footer Placeholder 7">
            <a:extLst>
              <a:ext uri="{FF2B5EF4-FFF2-40B4-BE49-F238E27FC236}">
                <a16:creationId xmlns:a16="http://schemas.microsoft.com/office/drawing/2014/main" id="{FE62696F-2295-433D-B70B-9D75F638A90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3091286-F9D0-4C5C-BACA-6C48244FE47F}"/>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934527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defRPr>
            </a:lvl1pPr>
          </a:lstStyle>
          <a:p>
            <a:r>
              <a:rPr lang="en-US" dirty="0"/>
              <a:t>Click to edit Master title style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
        <p:nvSpPr>
          <p:cNvPr id="3" name="Date Placeholder 2">
            <a:extLst>
              <a:ext uri="{FF2B5EF4-FFF2-40B4-BE49-F238E27FC236}">
                <a16:creationId xmlns:a16="http://schemas.microsoft.com/office/drawing/2014/main" id="{D95A0C0E-AB12-43A7-A9B8-9E2A67A0B7CD}"/>
              </a:ext>
            </a:extLst>
          </p:cNvPr>
          <p:cNvSpPr>
            <a:spLocks noGrp="1"/>
          </p:cNvSpPr>
          <p:nvPr>
            <p:ph type="dt" sz="half" idx="10"/>
          </p:nvPr>
        </p:nvSpPr>
        <p:spPr/>
        <p:txBody>
          <a:bodyPr/>
          <a:lstStyle/>
          <a:p>
            <a:fld id="{ED694D4B-B806-48FD-96E2-36B77E4C7C8C}" type="datetime1">
              <a:rPr lang="en-US" smtClean="0"/>
              <a:t>10/30/2020</a:t>
            </a:fld>
            <a:endParaRPr lang="en-US" dirty="0"/>
          </a:p>
        </p:txBody>
      </p:sp>
      <p:sp>
        <p:nvSpPr>
          <p:cNvPr id="4" name="Footer Placeholder 3">
            <a:extLst>
              <a:ext uri="{FF2B5EF4-FFF2-40B4-BE49-F238E27FC236}">
                <a16:creationId xmlns:a16="http://schemas.microsoft.com/office/drawing/2014/main" id="{31463121-0FFB-4E7E-8153-1E120D87B2F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78E9AF5-BFF5-46E1-8385-8BEFC40DD76C}"/>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1386061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
        <p:nvSpPr>
          <p:cNvPr id="2" name="Date Placeholder 1">
            <a:extLst>
              <a:ext uri="{FF2B5EF4-FFF2-40B4-BE49-F238E27FC236}">
                <a16:creationId xmlns:a16="http://schemas.microsoft.com/office/drawing/2014/main" id="{B3146F1F-25F1-4761-9180-F96F73F449F0}"/>
              </a:ext>
            </a:extLst>
          </p:cNvPr>
          <p:cNvSpPr>
            <a:spLocks noGrp="1"/>
          </p:cNvSpPr>
          <p:nvPr>
            <p:ph type="dt" sz="half" idx="10"/>
          </p:nvPr>
        </p:nvSpPr>
        <p:spPr/>
        <p:txBody>
          <a:bodyPr/>
          <a:lstStyle/>
          <a:p>
            <a:fld id="{EB21745B-F06E-4C93-9338-DB494A07776C}" type="datetime1">
              <a:rPr lang="en-US" smtClean="0"/>
              <a:t>10/30/2020</a:t>
            </a:fld>
            <a:endParaRPr lang="en-US" dirty="0"/>
          </a:p>
        </p:txBody>
      </p:sp>
      <p:sp>
        <p:nvSpPr>
          <p:cNvPr id="3" name="Footer Placeholder 2">
            <a:extLst>
              <a:ext uri="{FF2B5EF4-FFF2-40B4-BE49-F238E27FC236}">
                <a16:creationId xmlns:a16="http://schemas.microsoft.com/office/drawing/2014/main" id="{CD591A2A-0628-412E-A742-C78F675A8A9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1E34E29-B5AC-404B-9502-E7BE2B224524}"/>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3516814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63040" y="237744"/>
            <a:ext cx="10268712" cy="530225"/>
          </a:xfrm>
        </p:spPr>
        <p:txBody>
          <a:bodyPr anchor="b"/>
          <a:lstStyle>
            <a:lvl1pPr>
              <a:defRPr sz="3200">
                <a:solidFill>
                  <a:schemeClr val="bg2">
                    <a:lumMod val="25000"/>
                  </a:schemeClr>
                </a:solidFill>
              </a:defRPr>
            </a:lvl1pPr>
          </a:lstStyle>
          <a:p>
            <a:r>
              <a:rPr lang="en-US" dirty="0"/>
              <a:t>Click to edit Master title style</a:t>
            </a:r>
          </a:p>
        </p:txBody>
      </p:sp>
      <p:sp>
        <p:nvSpPr>
          <p:cNvPr id="3" name="Content Placeholder 2"/>
          <p:cNvSpPr>
            <a:spLocks noGrp="1"/>
          </p:cNvSpPr>
          <p:nvPr>
            <p:ph idx="1"/>
          </p:nvPr>
        </p:nvSpPr>
        <p:spPr>
          <a:xfrm>
            <a:off x="5012618" y="926125"/>
            <a:ext cx="6719133" cy="4677019"/>
          </a:xfrm>
        </p:spPr>
        <p:txBody>
          <a:bodyPr/>
          <a:lstStyle>
            <a:lvl1pPr>
              <a:defRPr sz="3200">
                <a:solidFill>
                  <a:schemeClr val="bg2">
                    <a:lumMod val="25000"/>
                  </a:schemeClr>
                </a:solidFill>
              </a:defRPr>
            </a:lvl1pPr>
            <a:lvl2pPr>
              <a:defRPr sz="2800">
                <a:solidFill>
                  <a:schemeClr val="bg2">
                    <a:lumMod val="25000"/>
                  </a:schemeClr>
                </a:solidFill>
              </a:defRPr>
            </a:lvl2pPr>
            <a:lvl3pPr>
              <a:defRPr sz="2400">
                <a:solidFill>
                  <a:schemeClr val="bg2">
                    <a:lumMod val="25000"/>
                  </a:schemeClr>
                </a:solidFill>
              </a:defRPr>
            </a:lvl3pPr>
            <a:lvl4pPr>
              <a:defRPr sz="2000">
                <a:solidFill>
                  <a:schemeClr val="bg2">
                    <a:lumMod val="25000"/>
                  </a:schemeClr>
                </a:solidFill>
              </a:defRPr>
            </a:lvl4pPr>
            <a:lvl5pPr>
              <a:defRPr sz="2000">
                <a:solidFill>
                  <a:schemeClr val="bg2">
                    <a:lumMod val="25000"/>
                  </a:schemeClr>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463040" y="926125"/>
            <a:ext cx="3382840" cy="4684957"/>
          </a:xfrm>
        </p:spPr>
        <p:txBody>
          <a:bodyPr/>
          <a:lstStyle>
            <a:lvl1pPr marL="0" indent="0">
              <a:buNone/>
              <a:defRPr sz="1600">
                <a:solidFill>
                  <a:schemeClr val="bg2">
                    <a:lumMod val="2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
        <p:nvSpPr>
          <p:cNvPr id="5" name="Date Placeholder 4">
            <a:extLst>
              <a:ext uri="{FF2B5EF4-FFF2-40B4-BE49-F238E27FC236}">
                <a16:creationId xmlns:a16="http://schemas.microsoft.com/office/drawing/2014/main" id="{758B43D4-5600-443B-B12F-5D18195F75D2}"/>
              </a:ext>
            </a:extLst>
          </p:cNvPr>
          <p:cNvSpPr>
            <a:spLocks noGrp="1"/>
          </p:cNvSpPr>
          <p:nvPr>
            <p:ph type="dt" sz="half" idx="10"/>
          </p:nvPr>
        </p:nvSpPr>
        <p:spPr/>
        <p:txBody>
          <a:bodyPr/>
          <a:lstStyle/>
          <a:p>
            <a:fld id="{A60CF9DA-353C-42A4-8EB9-5012DA22F4E9}" type="datetime1">
              <a:rPr lang="en-US" smtClean="0"/>
              <a:t>10/30/2020</a:t>
            </a:fld>
            <a:endParaRPr lang="en-US" dirty="0"/>
          </a:p>
        </p:txBody>
      </p:sp>
      <p:sp>
        <p:nvSpPr>
          <p:cNvPr id="6" name="Footer Placeholder 5">
            <a:extLst>
              <a:ext uri="{FF2B5EF4-FFF2-40B4-BE49-F238E27FC236}">
                <a16:creationId xmlns:a16="http://schemas.microsoft.com/office/drawing/2014/main" id="{A4A60403-6DD9-4A35-9C8E-D7178002EB9D}"/>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29797CCA-4692-4ED8-A1BA-41C85B4AA4B6}"/>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3987797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524" y="1"/>
            <a:ext cx="12188952" cy="6857999"/>
          </a:xfrm>
          <a:prstGeom prst="rect">
            <a:avLst/>
          </a:prstGeom>
        </p:spPr>
      </p:pic>
      <p:sp>
        <p:nvSpPr>
          <p:cNvPr id="2" name="Title Placeholder 1"/>
          <p:cNvSpPr>
            <a:spLocks noGrp="1"/>
          </p:cNvSpPr>
          <p:nvPr>
            <p:ph type="title"/>
          </p:nvPr>
        </p:nvSpPr>
        <p:spPr>
          <a:xfrm>
            <a:off x="1461846" y="237045"/>
            <a:ext cx="10267844" cy="1186019"/>
          </a:xfrm>
          <a:prstGeom prst="rect">
            <a:avLst/>
          </a:prstGeom>
        </p:spPr>
        <p:txBody>
          <a:bodyPr vert="horz" lIns="91440" tIns="45720" rIns="91440" bIns="45720" rtlCol="0" anchor="t" anchorCtr="0">
            <a:normAutofit/>
          </a:bodyPr>
          <a:lstStyle/>
          <a:p>
            <a:r>
              <a:rPr lang="en-US" dirty="0"/>
              <a:t>Click to edit Master title style</a:t>
            </a:r>
          </a:p>
        </p:txBody>
      </p:sp>
      <p:sp>
        <p:nvSpPr>
          <p:cNvPr id="3" name="Text Placeholder 2"/>
          <p:cNvSpPr>
            <a:spLocks noGrp="1"/>
          </p:cNvSpPr>
          <p:nvPr>
            <p:ph type="body" idx="1"/>
          </p:nvPr>
        </p:nvSpPr>
        <p:spPr>
          <a:xfrm>
            <a:off x="1461846" y="1479944"/>
            <a:ext cx="10267844"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rot="10800000">
            <a:off x="3047" y="4919729"/>
            <a:ext cx="12188952" cy="1955345"/>
          </a:xfrm>
          <a:prstGeom prst="rect">
            <a:avLst/>
          </a:prstGeom>
          <a:effectLst>
            <a:glow rad="38100">
              <a:schemeClr val="accent4">
                <a:lumMod val="20000"/>
                <a:lumOff val="80000"/>
                <a:alpha val="13000"/>
              </a:schemeClr>
            </a:glow>
            <a:softEdge rad="0"/>
          </a:effectLst>
        </p:spPr>
      </p:pic>
      <p:sp>
        <p:nvSpPr>
          <p:cNvPr id="10" name="TextBox 9"/>
          <p:cNvSpPr txBox="1"/>
          <p:nvPr userDrawn="1"/>
        </p:nvSpPr>
        <p:spPr>
          <a:xfrm>
            <a:off x="211494" y="6495181"/>
            <a:ext cx="2438400" cy="276999"/>
          </a:xfrm>
          <a:prstGeom prst="rect">
            <a:avLst/>
          </a:prstGeom>
          <a:noFill/>
          <a:ln>
            <a:noFill/>
          </a:ln>
        </p:spPr>
        <p:txBody>
          <a:bodyPr wrap="square">
            <a:spAutoFit/>
          </a:bodyPr>
          <a:lstStyle/>
          <a:p>
            <a:pPr algn="l" eaLnBrk="0" fontAlgn="base" hangingPunct="0">
              <a:spcBef>
                <a:spcPct val="0"/>
              </a:spcBef>
              <a:spcAft>
                <a:spcPct val="0"/>
              </a:spcAft>
              <a:defRPr/>
            </a:pPr>
            <a:r>
              <a:rPr lang="en-US" sz="1200" b="1" dirty="0">
                <a:solidFill>
                  <a:schemeClr val="bg1"/>
                </a:solidFill>
                <a:latin typeface="Helvetica" panose="020B0604020202030204" pitchFamily="34" charset="0"/>
              </a:rPr>
              <a:t>fisherphillips.com</a:t>
            </a:r>
          </a:p>
        </p:txBody>
      </p:sp>
      <p:sp>
        <p:nvSpPr>
          <p:cNvPr id="4" name="Date Placeholder 3">
            <a:extLst>
              <a:ext uri="{FF2B5EF4-FFF2-40B4-BE49-F238E27FC236}">
                <a16:creationId xmlns:a16="http://schemas.microsoft.com/office/drawing/2014/main" id="{B2E67890-EAD8-4ADA-BBA4-E3D0F3C5C7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043F78-FBE8-479E-AF5C-B4BA823541C2}" type="datetime1">
              <a:rPr lang="en-US" smtClean="0"/>
              <a:t>10/30/2020</a:t>
            </a:fld>
            <a:endParaRPr lang="en-US" dirty="0"/>
          </a:p>
        </p:txBody>
      </p:sp>
      <p:sp>
        <p:nvSpPr>
          <p:cNvPr id="5" name="Footer Placeholder 4">
            <a:extLst>
              <a:ext uri="{FF2B5EF4-FFF2-40B4-BE49-F238E27FC236}">
                <a16:creationId xmlns:a16="http://schemas.microsoft.com/office/drawing/2014/main" id="{F6E63893-9B97-4E72-9944-04C388A2E0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09D5F22-B7FE-4F39-9886-E0ADEE3680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8ED3E8-DA8D-4C87-AC13-D8A0D53845D2}" type="slidenum">
              <a:rPr lang="en-US" smtClean="0"/>
              <a:t>‹#›</a:t>
            </a:fld>
            <a:endParaRPr lang="en-US" dirty="0"/>
          </a:p>
        </p:txBody>
      </p:sp>
    </p:spTree>
    <p:extLst>
      <p:ext uri="{BB962C8B-B14F-4D97-AF65-F5344CB8AC3E}">
        <p14:creationId xmlns:p14="http://schemas.microsoft.com/office/powerpoint/2010/main" val="231378846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sldNum="0" hdr="0" ftr="0" dt="0"/>
  <p:txStyles>
    <p:titleStyle>
      <a:lvl1pPr algn="l" defTabSz="914400" rtl="0" eaLnBrk="1" latinLnBrk="0" hangingPunct="1">
        <a:lnSpc>
          <a:spcPct val="90000"/>
        </a:lnSpc>
        <a:spcBef>
          <a:spcPct val="0"/>
        </a:spcBef>
        <a:buNone/>
        <a:defRPr sz="4000" kern="1200">
          <a:solidFill>
            <a:schemeClr val="bg2">
              <a:lumMod val="25000"/>
            </a:schemeClr>
          </a:solidFill>
          <a:latin typeface="Helvetica" panose="020B0604020202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2">
              <a:lumMod val="25000"/>
            </a:schemeClr>
          </a:solidFill>
          <a:latin typeface="Helvetica" panose="020B0604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2">
              <a:lumMod val="25000"/>
            </a:schemeClr>
          </a:solidFill>
          <a:latin typeface="Helvetica" panose="020B0604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2">
              <a:lumMod val="25000"/>
            </a:schemeClr>
          </a:solidFill>
          <a:latin typeface="Helvetica" panose="020B0604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Helvetica" panose="020B0604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Helvetica" panose="020B0604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887749A-704E-4E93-91D2-58132C23ED04}"/>
              </a:ext>
            </a:extLst>
          </p:cNvPr>
          <p:cNvSpPr>
            <a:spLocks noGrp="1"/>
          </p:cNvSpPr>
          <p:nvPr>
            <p:ph type="ctrTitle"/>
          </p:nvPr>
        </p:nvSpPr>
        <p:spPr>
          <a:xfrm>
            <a:off x="1524000" y="1122363"/>
            <a:ext cx="9144000" cy="2387600"/>
          </a:xfrm>
        </p:spPr>
        <p:txBody>
          <a:bodyPr>
            <a:normAutofit fontScale="90000"/>
          </a:bodyPr>
          <a:lstStyle/>
          <a:p>
            <a:r>
              <a:rPr lang="en-US" dirty="0"/>
              <a:t>How to Conduct an Informal Resolution Process</a:t>
            </a:r>
          </a:p>
        </p:txBody>
      </p:sp>
      <p:sp>
        <p:nvSpPr>
          <p:cNvPr id="5" name="Subtitle 2">
            <a:extLst>
              <a:ext uri="{FF2B5EF4-FFF2-40B4-BE49-F238E27FC236}">
                <a16:creationId xmlns:a16="http://schemas.microsoft.com/office/drawing/2014/main" id="{4D5243BF-9C87-40A8-9522-457476AFC4BC}"/>
              </a:ext>
            </a:extLst>
          </p:cNvPr>
          <p:cNvSpPr>
            <a:spLocks noGrp="1"/>
          </p:cNvSpPr>
          <p:nvPr>
            <p:ph type="subTitle" idx="1"/>
          </p:nvPr>
        </p:nvSpPr>
        <p:spPr>
          <a:xfrm>
            <a:off x="1524000" y="3602038"/>
            <a:ext cx="9144000" cy="1655762"/>
          </a:xfrm>
        </p:spPr>
        <p:txBody>
          <a:bodyPr>
            <a:normAutofit/>
          </a:bodyPr>
          <a:lstStyle/>
          <a:p>
            <a:endParaRPr lang="en-US" dirty="0"/>
          </a:p>
          <a:p>
            <a:r>
              <a:rPr lang="en-US" i="1" dirty="0"/>
              <a:t>Rina Grassotti</a:t>
            </a:r>
          </a:p>
          <a:p>
            <a:r>
              <a:rPr lang="en-US" i="1" dirty="0"/>
              <a:t>Michael Holt</a:t>
            </a:r>
          </a:p>
        </p:txBody>
      </p:sp>
    </p:spTree>
    <p:extLst>
      <p:ext uri="{BB962C8B-B14F-4D97-AF65-F5344CB8AC3E}">
        <p14:creationId xmlns:p14="http://schemas.microsoft.com/office/powerpoint/2010/main" val="30124931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5A5E2C5-B5AD-4446-8A38-873C4F625AE3}"/>
              </a:ext>
            </a:extLst>
          </p:cNvPr>
          <p:cNvSpPr>
            <a:spLocks noGrp="1"/>
          </p:cNvSpPr>
          <p:nvPr>
            <p:ph type="title"/>
          </p:nvPr>
        </p:nvSpPr>
        <p:spPr>
          <a:xfrm>
            <a:off x="838200" y="365125"/>
            <a:ext cx="10515600" cy="1325563"/>
          </a:xfrm>
        </p:spPr>
        <p:txBody>
          <a:bodyPr/>
          <a:lstStyle/>
          <a:p>
            <a:r>
              <a:rPr lang="en-US" dirty="0"/>
              <a:t>Resolution</a:t>
            </a:r>
          </a:p>
        </p:txBody>
      </p:sp>
      <p:sp>
        <p:nvSpPr>
          <p:cNvPr id="5" name="Content Placeholder 2">
            <a:extLst>
              <a:ext uri="{FF2B5EF4-FFF2-40B4-BE49-F238E27FC236}">
                <a16:creationId xmlns:a16="http://schemas.microsoft.com/office/drawing/2014/main" id="{BC5AD229-2419-41B4-BCD2-9E14CA14E8B2}"/>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lgn="l" fontAlgn="base">
              <a:buFont typeface="Arial" panose="020B0604020202020204" pitchFamily="34" charset="0"/>
              <a:buChar char="•"/>
            </a:pPr>
            <a:r>
              <a:rPr lang="en-US" dirty="0"/>
              <a:t>Parties must sign resolution agreement</a:t>
            </a:r>
          </a:p>
          <a:p>
            <a:pPr marL="342900" indent="-342900" algn="l" fontAlgn="base">
              <a:buFont typeface="Arial" panose="020B0604020202020204" pitchFamily="34" charset="0"/>
              <a:buChar char="•"/>
            </a:pPr>
            <a:r>
              <a:rPr lang="en-US" dirty="0"/>
              <a:t>Copy provided to the Title IX Coordinator</a:t>
            </a:r>
          </a:p>
          <a:p>
            <a:pPr marL="342900" indent="-342900" algn="l" fontAlgn="base">
              <a:buFont typeface="Arial" panose="020B0604020202020204" pitchFamily="34" charset="0"/>
              <a:buChar char="•"/>
            </a:pPr>
            <a:r>
              <a:rPr lang="en-US" dirty="0"/>
              <a:t>Keep process and resolution confidential to greatest extent possible</a:t>
            </a:r>
          </a:p>
          <a:p>
            <a:pPr marL="342900" indent="-342900" algn="l" fontAlgn="base">
              <a:buFont typeface="Arial" panose="020B0604020202020204" pitchFamily="34" charset="0"/>
              <a:buChar char="•"/>
            </a:pPr>
            <a:r>
              <a:rPr lang="en-US" dirty="0"/>
              <a:t>If not resolved, refer back to Grievance Process</a:t>
            </a:r>
          </a:p>
        </p:txBody>
      </p:sp>
    </p:spTree>
    <p:extLst>
      <p:ext uri="{BB962C8B-B14F-4D97-AF65-F5344CB8AC3E}">
        <p14:creationId xmlns:p14="http://schemas.microsoft.com/office/powerpoint/2010/main" val="780449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835FC26-5F67-4653-966F-40CA78846877}"/>
              </a:ext>
            </a:extLst>
          </p:cNvPr>
          <p:cNvSpPr>
            <a:spLocks noGrp="1"/>
          </p:cNvSpPr>
          <p:nvPr>
            <p:ph type="title"/>
          </p:nvPr>
        </p:nvSpPr>
        <p:spPr>
          <a:xfrm>
            <a:off x="838200" y="365125"/>
            <a:ext cx="10515600" cy="1325563"/>
          </a:xfrm>
        </p:spPr>
        <p:txBody>
          <a:bodyPr/>
          <a:lstStyle/>
          <a:p>
            <a:r>
              <a:rPr lang="en-US" dirty="0"/>
              <a:t>Coming Up</a:t>
            </a:r>
          </a:p>
        </p:txBody>
      </p:sp>
      <p:sp>
        <p:nvSpPr>
          <p:cNvPr id="5" name="Content Placeholder 2">
            <a:extLst>
              <a:ext uri="{FF2B5EF4-FFF2-40B4-BE49-F238E27FC236}">
                <a16:creationId xmlns:a16="http://schemas.microsoft.com/office/drawing/2014/main" id="{62E4689E-68F3-423E-AC9F-37859505F7F9}"/>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dirty="0"/>
              <a:t>Impartiality and fairness</a:t>
            </a:r>
          </a:p>
          <a:p>
            <a:pPr marL="342900" indent="-342900" algn="l">
              <a:buFont typeface="Arial" panose="020B0604020202020204" pitchFamily="34" charset="0"/>
              <a:buChar char="•"/>
            </a:pPr>
            <a:r>
              <a:rPr lang="en-US" dirty="0"/>
              <a:t>Evidence issues</a:t>
            </a:r>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2670597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2CE6225-DAA4-4C30-9593-0ED211D29085}"/>
              </a:ext>
            </a:extLst>
          </p:cNvPr>
          <p:cNvSpPr>
            <a:spLocks noGrp="1"/>
          </p:cNvSpPr>
          <p:nvPr>
            <p:ph type="title"/>
          </p:nvPr>
        </p:nvSpPr>
        <p:spPr>
          <a:xfrm>
            <a:off x="838200" y="365125"/>
            <a:ext cx="10515600" cy="1325563"/>
          </a:xfrm>
        </p:spPr>
        <p:txBody>
          <a:bodyPr/>
          <a:lstStyle/>
          <a:p>
            <a:r>
              <a:rPr lang="en-US" dirty="0"/>
              <a:t>Learning Outcomes</a:t>
            </a:r>
          </a:p>
        </p:txBody>
      </p:sp>
      <p:sp>
        <p:nvSpPr>
          <p:cNvPr id="5" name="Content Placeholder 2">
            <a:extLst>
              <a:ext uri="{FF2B5EF4-FFF2-40B4-BE49-F238E27FC236}">
                <a16:creationId xmlns:a16="http://schemas.microsoft.com/office/drawing/2014/main" id="{0CDFE8E1-F446-488A-9EF7-35792347CB01}"/>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l"/>
            <a:r>
              <a:rPr lang="en-US" dirty="0">
                <a:solidFill>
                  <a:schemeClr val="tx1"/>
                </a:solidFill>
              </a:rPr>
              <a:t>Understand:</a:t>
            </a:r>
          </a:p>
          <a:p>
            <a:pPr marL="914400" lvl="1" indent="-457200">
              <a:buFont typeface="+mj-lt"/>
              <a:buAutoNum type="arabicPeriod"/>
            </a:pPr>
            <a:r>
              <a:rPr lang="en-US" dirty="0">
                <a:solidFill>
                  <a:schemeClr val="tx1"/>
                </a:solidFill>
              </a:rPr>
              <a:t>Responsibilities of Informal Resolution Facilitator</a:t>
            </a:r>
          </a:p>
          <a:p>
            <a:pPr marL="914400" lvl="1" indent="-457200">
              <a:buFont typeface="+mj-lt"/>
              <a:buAutoNum type="arabicPeriod"/>
            </a:pPr>
            <a:r>
              <a:rPr lang="en-US" dirty="0">
                <a:solidFill>
                  <a:schemeClr val="tx1"/>
                </a:solidFill>
              </a:rPr>
              <a:t>How to conduct an informal resolution process</a:t>
            </a:r>
          </a:p>
          <a:p>
            <a:pPr algn="l"/>
            <a:endParaRPr lang="en-US" dirty="0">
              <a:solidFill>
                <a:schemeClr val="tx1"/>
              </a:solidFill>
            </a:endParaRPr>
          </a:p>
          <a:p>
            <a:pPr lvl="1"/>
            <a:endParaRPr lang="en-US" dirty="0">
              <a:solidFill>
                <a:schemeClr val="tx1"/>
              </a:solidFill>
            </a:endParaRPr>
          </a:p>
          <a:p>
            <a:pPr algn="l"/>
            <a:endParaRPr lang="en-US" dirty="0">
              <a:solidFill>
                <a:schemeClr val="tx1"/>
              </a:solidFill>
            </a:endParaRPr>
          </a:p>
          <a:p>
            <a:pPr algn="l"/>
            <a:endParaRPr lang="en-US" dirty="0">
              <a:solidFill>
                <a:schemeClr val="tx1"/>
              </a:solidFill>
            </a:endParaRPr>
          </a:p>
        </p:txBody>
      </p:sp>
    </p:spTree>
    <p:extLst>
      <p:ext uri="{BB962C8B-B14F-4D97-AF65-F5344CB8AC3E}">
        <p14:creationId xmlns:p14="http://schemas.microsoft.com/office/powerpoint/2010/main" val="1963306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EE1FCCA-164E-426B-A80B-5EA4655CAB4E}"/>
              </a:ext>
            </a:extLst>
          </p:cNvPr>
          <p:cNvSpPr>
            <a:spLocks noGrp="1"/>
          </p:cNvSpPr>
          <p:nvPr>
            <p:ph type="title"/>
          </p:nvPr>
        </p:nvSpPr>
        <p:spPr>
          <a:xfrm>
            <a:off x="838200" y="365125"/>
            <a:ext cx="10515600" cy="1325563"/>
          </a:xfrm>
        </p:spPr>
        <p:txBody>
          <a:bodyPr/>
          <a:lstStyle/>
          <a:p>
            <a:r>
              <a:rPr lang="en-US" dirty="0"/>
              <a:t>Informal Resolution Facilitator’s Responsibilities</a:t>
            </a:r>
          </a:p>
        </p:txBody>
      </p:sp>
      <p:sp>
        <p:nvSpPr>
          <p:cNvPr id="6" name="Content Placeholder 2">
            <a:extLst>
              <a:ext uri="{FF2B5EF4-FFF2-40B4-BE49-F238E27FC236}">
                <a16:creationId xmlns:a16="http://schemas.microsoft.com/office/drawing/2014/main" id="{9DCA710D-E62C-4E37-A8BD-C8E571BCB59C}"/>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dirty="0"/>
              <a:t>Conduct informal resolution process</a:t>
            </a:r>
          </a:p>
          <a:p>
            <a:pPr marL="342900" indent="-342900" algn="l">
              <a:buFont typeface="Arial" panose="020B0604020202020204" pitchFamily="34" charset="0"/>
              <a:buChar char="•"/>
            </a:pPr>
            <a:r>
              <a:rPr lang="en-US" dirty="0"/>
              <a:t>Help parties to understand various outcomes to resolve the matter</a:t>
            </a:r>
          </a:p>
          <a:p>
            <a:pPr marL="342900" indent="-342900" algn="l">
              <a:buFont typeface="Arial" panose="020B0604020202020204" pitchFamily="34" charset="0"/>
              <a:buChar char="•"/>
            </a:pPr>
            <a:r>
              <a:rPr lang="en-US" dirty="0"/>
              <a:t>Assist parties in drafting a resolution agreement that reflects the outcome</a:t>
            </a:r>
          </a:p>
          <a:p>
            <a:pPr marL="342900" indent="-342900" algn="l">
              <a:buFont typeface="Arial" panose="020B0604020202020204" pitchFamily="34" charset="0"/>
              <a:buChar char="•"/>
            </a:pPr>
            <a:r>
              <a:rPr lang="en-US" dirty="0"/>
              <a:t>Maintain confidentiality</a:t>
            </a:r>
          </a:p>
          <a:p>
            <a:pPr marL="342900" indent="-342900" algn="l">
              <a:buFont typeface="Arial" panose="020B0604020202020204" pitchFamily="34" charset="0"/>
              <a:buChar char="•"/>
            </a:pPr>
            <a:r>
              <a:rPr lang="en-US" dirty="0"/>
              <a:t>Avoid prejudgment of facts at issue, conflicts of interest and bias</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1751883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DBCCD9D-85C9-4E1A-B85A-EF01C1C7793F}"/>
              </a:ext>
            </a:extLst>
          </p:cNvPr>
          <p:cNvSpPr>
            <a:spLocks noGrp="1"/>
          </p:cNvSpPr>
          <p:nvPr>
            <p:ph type="title"/>
          </p:nvPr>
        </p:nvSpPr>
        <p:spPr>
          <a:xfrm>
            <a:off x="838200" y="365125"/>
            <a:ext cx="10515600" cy="1325563"/>
          </a:xfrm>
        </p:spPr>
        <p:txBody>
          <a:bodyPr/>
          <a:lstStyle/>
          <a:p>
            <a:r>
              <a:rPr lang="en-US" dirty="0"/>
              <a:t>Informal Resolution Process Basics</a:t>
            </a:r>
          </a:p>
        </p:txBody>
      </p:sp>
      <p:sp>
        <p:nvSpPr>
          <p:cNvPr id="5" name="Content Placeholder 2">
            <a:extLst>
              <a:ext uri="{FF2B5EF4-FFF2-40B4-BE49-F238E27FC236}">
                <a16:creationId xmlns:a16="http://schemas.microsoft.com/office/drawing/2014/main" id="{DCBB975F-ED8B-4B5A-9E4D-7D01255977AB}"/>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pPr>
            <a:r>
              <a:rPr lang="en-US" dirty="0"/>
              <a:t>The Title IX Coordinator may offer or Parties may request</a:t>
            </a:r>
          </a:p>
          <a:p>
            <a:pPr marL="342900" indent="-342900" algn="just">
              <a:buFont typeface="Arial" panose="020B0604020202020204" pitchFamily="34" charset="0"/>
              <a:buChar char="•"/>
            </a:pPr>
            <a:r>
              <a:rPr lang="en-US" dirty="0"/>
              <a:t>Sole discretion of the Title IX Coordinator</a:t>
            </a:r>
          </a:p>
          <a:p>
            <a:pPr marL="342900" indent="-342900" algn="just">
              <a:buFont typeface="Arial" panose="020B0604020202020204" pitchFamily="34" charset="0"/>
              <a:buChar char="•"/>
            </a:pPr>
            <a:r>
              <a:rPr lang="en-US" dirty="0"/>
              <a:t>All parties must agree to participate (or in multiple party cases the Title IX Coordinator may sever)</a:t>
            </a:r>
          </a:p>
          <a:p>
            <a:pPr marL="342900" indent="-342900" algn="just">
              <a:buFont typeface="Arial" panose="020B0604020202020204" pitchFamily="34" charset="0"/>
              <a:buChar char="•"/>
            </a:pPr>
            <a:r>
              <a:rPr lang="en-US" dirty="0"/>
              <a:t>Informal resolution may include, but is not limited to, mediation and conciliation, and various forms of restorative justice, to be determined within the discretion of the Title IX coordinator</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336788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E3D6C8F-AE80-4DA3-B4D3-0928FD598F8A}"/>
              </a:ext>
            </a:extLst>
          </p:cNvPr>
          <p:cNvSpPr>
            <a:spLocks noGrp="1"/>
          </p:cNvSpPr>
          <p:nvPr>
            <p:ph type="title"/>
          </p:nvPr>
        </p:nvSpPr>
        <p:spPr>
          <a:xfrm>
            <a:off x="838200" y="365125"/>
            <a:ext cx="10515600" cy="1325563"/>
          </a:xfrm>
        </p:spPr>
        <p:txBody>
          <a:bodyPr/>
          <a:lstStyle/>
          <a:p>
            <a:r>
              <a:rPr lang="en-US" dirty="0"/>
              <a:t>Timing</a:t>
            </a:r>
          </a:p>
        </p:txBody>
      </p:sp>
      <p:sp>
        <p:nvSpPr>
          <p:cNvPr id="5" name="Content Placeholder 2">
            <a:extLst>
              <a:ext uri="{FF2B5EF4-FFF2-40B4-BE49-F238E27FC236}">
                <a16:creationId xmlns:a16="http://schemas.microsoft.com/office/drawing/2014/main" id="{D6E0C34E-995A-47C8-9C85-AEC5846CF67D}"/>
              </a:ext>
            </a:extLst>
          </p:cNvPr>
          <p:cNvSpPr txBox="1">
            <a:spLocks/>
          </p:cNvSpPr>
          <p:nvPr/>
        </p:nvSpPr>
        <p:spPr>
          <a:xfrm>
            <a:off x="838200" y="1825625"/>
            <a:ext cx="10515600" cy="435133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pPr>
            <a:r>
              <a:rPr lang="en-US" sz="2400" dirty="0"/>
              <a:t>after a Formal Complaint has been filed (and is not dismissed)</a:t>
            </a:r>
          </a:p>
          <a:p>
            <a:pPr marL="342900" indent="-342900" algn="just">
              <a:buFont typeface="Arial" panose="020B0604020202020204" pitchFamily="34" charset="0"/>
              <a:buChar char="•"/>
            </a:pPr>
            <a:r>
              <a:rPr lang="en-US" sz="2400" dirty="0"/>
              <a:t>prior to the Hearing Panel reaching a determination as to responsibility </a:t>
            </a:r>
          </a:p>
          <a:p>
            <a:pPr marL="342900" indent="-342900" algn="just">
              <a:buFont typeface="Arial" panose="020B0604020202020204" pitchFamily="34" charset="0"/>
              <a:buChar char="•"/>
            </a:pPr>
            <a:r>
              <a:rPr lang="en-US" sz="2400" dirty="0"/>
              <a:t>process should be completed within 10 days of referral</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3168587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84AED17-6845-4FF4-BA26-59D26FD16F71}"/>
              </a:ext>
            </a:extLst>
          </p:cNvPr>
          <p:cNvSpPr>
            <a:spLocks noGrp="1"/>
          </p:cNvSpPr>
          <p:nvPr>
            <p:ph type="title"/>
          </p:nvPr>
        </p:nvSpPr>
        <p:spPr>
          <a:xfrm>
            <a:off x="838200" y="365125"/>
            <a:ext cx="10515600" cy="1325563"/>
          </a:xfrm>
        </p:spPr>
        <p:txBody>
          <a:bodyPr/>
          <a:lstStyle/>
          <a:p>
            <a:r>
              <a:rPr lang="en-US" dirty="0"/>
              <a:t>Availability</a:t>
            </a:r>
          </a:p>
        </p:txBody>
      </p:sp>
      <p:sp>
        <p:nvSpPr>
          <p:cNvPr id="5" name="Content Placeholder 2">
            <a:extLst>
              <a:ext uri="{FF2B5EF4-FFF2-40B4-BE49-F238E27FC236}">
                <a16:creationId xmlns:a16="http://schemas.microsoft.com/office/drawing/2014/main" id="{96E7711C-A841-462C-B004-A49801AE4816}"/>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l"/>
            <a:r>
              <a:rPr lang="en-US" dirty="0"/>
              <a:t>Available:</a:t>
            </a:r>
          </a:p>
          <a:p>
            <a:pPr marL="342900" indent="-342900" algn="l">
              <a:buFont typeface="Arial" panose="020B0604020202020204" pitchFamily="34" charset="0"/>
              <a:buChar char="•"/>
            </a:pPr>
            <a:r>
              <a:rPr lang="en-US" dirty="0"/>
              <a:t>facts alleged in Formal Complaint are not contested;</a:t>
            </a:r>
          </a:p>
          <a:p>
            <a:pPr marL="342900" indent="-342900" algn="l">
              <a:buFont typeface="Arial" panose="020B0604020202020204" pitchFamily="34" charset="0"/>
              <a:buChar char="•"/>
            </a:pPr>
            <a:r>
              <a:rPr lang="en-US" dirty="0"/>
              <a:t>Respondent has admitted or wishes to admit responsibility;</a:t>
            </a:r>
          </a:p>
          <a:p>
            <a:pPr marL="342900" indent="-342900" algn="l">
              <a:buFont typeface="Arial" panose="020B0604020202020204" pitchFamily="34" charset="0"/>
              <a:buChar char="•"/>
            </a:pPr>
            <a:r>
              <a:rPr lang="en-US" dirty="0"/>
              <a:t>Parties want to resolve case without a completed investigation or Grievance Process; or</a:t>
            </a:r>
          </a:p>
          <a:p>
            <a:pPr algn="l"/>
            <a:endParaRPr lang="en-US" dirty="0"/>
          </a:p>
          <a:p>
            <a:pPr algn="l"/>
            <a:r>
              <a:rPr lang="en-US" dirty="0"/>
              <a:t>Never Available:</a:t>
            </a:r>
          </a:p>
          <a:p>
            <a:pPr marL="342900" indent="-342900" algn="l">
              <a:buFont typeface="Arial" panose="020B0604020202020204" pitchFamily="34" charset="0"/>
              <a:buChar char="•"/>
            </a:pPr>
            <a:r>
              <a:rPr lang="en-US" dirty="0"/>
              <a:t>allegations that an employee engaged in Sexual Harassment against a student; or</a:t>
            </a:r>
          </a:p>
          <a:p>
            <a:pPr marL="342900" indent="-342900" algn="l">
              <a:buFont typeface="Arial" panose="020B0604020202020204" pitchFamily="34" charset="0"/>
              <a:buChar char="•"/>
            </a:pPr>
            <a:r>
              <a:rPr lang="en-US" dirty="0"/>
              <a:t>allegations of Sexual Assault</a:t>
            </a:r>
          </a:p>
          <a:p>
            <a:pPr algn="l"/>
            <a:endParaRPr lang="en-US" dirty="0"/>
          </a:p>
          <a:p>
            <a:pPr marL="342900" indent="-342900" algn="l">
              <a:buFont typeface="Arial" panose="020B0604020202020204" pitchFamily="34" charset="0"/>
              <a:buChar char="•"/>
            </a:pPr>
            <a:r>
              <a:rPr lang="en-US" dirty="0"/>
              <a:t>May be utilized in connection with reports or complaints under other Institute Policies</a:t>
            </a:r>
          </a:p>
          <a:p>
            <a:pPr algn="l"/>
            <a:endParaRPr lang="en-US" dirty="0"/>
          </a:p>
          <a:p>
            <a:pPr algn="l"/>
            <a:endParaRPr lang="en-US" dirty="0"/>
          </a:p>
        </p:txBody>
      </p:sp>
    </p:spTree>
    <p:extLst>
      <p:ext uri="{BB962C8B-B14F-4D97-AF65-F5344CB8AC3E}">
        <p14:creationId xmlns:p14="http://schemas.microsoft.com/office/powerpoint/2010/main" val="1590389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E7F3C7C-BC5D-47F7-BD8D-B1FEBDB42C06}"/>
              </a:ext>
            </a:extLst>
          </p:cNvPr>
          <p:cNvSpPr>
            <a:spLocks noGrp="1"/>
          </p:cNvSpPr>
          <p:nvPr>
            <p:ph type="title"/>
          </p:nvPr>
        </p:nvSpPr>
        <p:spPr>
          <a:xfrm>
            <a:off x="838200" y="365125"/>
            <a:ext cx="10515600" cy="1325563"/>
          </a:xfrm>
        </p:spPr>
        <p:txBody>
          <a:bodyPr/>
          <a:lstStyle/>
          <a:p>
            <a:r>
              <a:rPr lang="en-US" dirty="0"/>
              <a:t>Notice of Informal Resolution</a:t>
            </a:r>
          </a:p>
        </p:txBody>
      </p:sp>
      <p:sp>
        <p:nvSpPr>
          <p:cNvPr id="5" name="Content Placeholder 2">
            <a:extLst>
              <a:ext uri="{FF2B5EF4-FFF2-40B4-BE49-F238E27FC236}">
                <a16:creationId xmlns:a16="http://schemas.microsoft.com/office/drawing/2014/main" id="{A65C0822-7940-4388-BF99-A4DCBF4E19A0}"/>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dirty="0"/>
              <a:t>Parties indicate consent to process</a:t>
            </a:r>
          </a:p>
          <a:p>
            <a:pPr marL="342900" indent="-342900" algn="l">
              <a:buFont typeface="Arial" panose="020B0604020202020204" pitchFamily="34" charset="0"/>
              <a:buChar char="•"/>
            </a:pPr>
            <a:r>
              <a:rPr lang="en-US" dirty="0"/>
              <a:t>Title IX Coordinator must provide written Notice of Informal Resolution</a:t>
            </a:r>
          </a:p>
        </p:txBody>
      </p:sp>
    </p:spTree>
    <p:extLst>
      <p:ext uri="{BB962C8B-B14F-4D97-AF65-F5344CB8AC3E}">
        <p14:creationId xmlns:p14="http://schemas.microsoft.com/office/powerpoint/2010/main" val="3159677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56070C8-C63E-4BDD-8E2D-C5D28ACFCF70}"/>
              </a:ext>
            </a:extLst>
          </p:cNvPr>
          <p:cNvSpPr>
            <a:spLocks noGrp="1"/>
          </p:cNvSpPr>
          <p:nvPr>
            <p:ph type="title"/>
          </p:nvPr>
        </p:nvSpPr>
        <p:spPr>
          <a:xfrm>
            <a:off x="838200" y="365125"/>
            <a:ext cx="10515600" cy="1325563"/>
          </a:xfrm>
        </p:spPr>
        <p:txBody>
          <a:bodyPr/>
          <a:lstStyle/>
          <a:p>
            <a:r>
              <a:rPr lang="en-US" dirty="0"/>
              <a:t>Informal Resolution Process</a:t>
            </a:r>
          </a:p>
        </p:txBody>
      </p:sp>
      <p:sp>
        <p:nvSpPr>
          <p:cNvPr id="5" name="Content Placeholder 2">
            <a:extLst>
              <a:ext uri="{FF2B5EF4-FFF2-40B4-BE49-F238E27FC236}">
                <a16:creationId xmlns:a16="http://schemas.microsoft.com/office/drawing/2014/main" id="{1498258B-9F5E-4157-B1CA-D70ACA333476}"/>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lgn="just" fontAlgn="base">
              <a:buFont typeface="Arial" panose="020B0604020202020204" pitchFamily="34" charset="0"/>
              <a:buChar char="•"/>
            </a:pPr>
            <a:r>
              <a:rPr lang="en-US" dirty="0"/>
              <a:t>Title IX Coordinator refers matter to informal resolution facilitator </a:t>
            </a:r>
          </a:p>
          <a:p>
            <a:pPr marL="342900" indent="-342900" algn="just" fontAlgn="base">
              <a:buFont typeface="Arial" panose="020B0604020202020204" pitchFamily="34" charset="0"/>
              <a:buChar char="•"/>
            </a:pPr>
            <a:r>
              <a:rPr lang="en-US" dirty="0"/>
              <a:t>Facilitator contacts Parties in writing to commence process</a:t>
            </a:r>
          </a:p>
          <a:p>
            <a:pPr marL="342900" indent="-342900" algn="just" fontAlgn="base">
              <a:buFont typeface="Arial" panose="020B0604020202020204" pitchFamily="34" charset="0"/>
              <a:buChar char="•"/>
            </a:pPr>
            <a:r>
              <a:rPr lang="en-US" dirty="0"/>
              <a:t>Process may occur in person or virtually</a:t>
            </a:r>
          </a:p>
          <a:p>
            <a:pPr marL="342900" indent="-342900" algn="just" fontAlgn="base">
              <a:buFont typeface="Arial" panose="020B0604020202020204" pitchFamily="34" charset="0"/>
              <a:buChar char="•"/>
            </a:pPr>
            <a:r>
              <a:rPr lang="en-US" dirty="0"/>
              <a:t>No advisors</a:t>
            </a:r>
          </a:p>
          <a:p>
            <a:pPr marL="342900" indent="-342900" algn="just" fontAlgn="base">
              <a:buFont typeface="Arial" panose="020B0604020202020204" pitchFamily="34" charset="0"/>
              <a:buChar char="•"/>
            </a:pPr>
            <a:r>
              <a:rPr lang="en-US" dirty="0"/>
              <a:t>If not resolved, facilitator shall not serve as a witness</a:t>
            </a:r>
          </a:p>
        </p:txBody>
      </p:sp>
    </p:spTree>
    <p:extLst>
      <p:ext uri="{BB962C8B-B14F-4D97-AF65-F5344CB8AC3E}">
        <p14:creationId xmlns:p14="http://schemas.microsoft.com/office/powerpoint/2010/main" val="1606910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990B708-32D7-4161-B69C-0F3B55315A44}"/>
              </a:ext>
            </a:extLst>
          </p:cNvPr>
          <p:cNvSpPr>
            <a:spLocks noGrp="1"/>
          </p:cNvSpPr>
          <p:nvPr>
            <p:ph type="title"/>
          </p:nvPr>
        </p:nvSpPr>
        <p:spPr>
          <a:xfrm>
            <a:off x="838200" y="365125"/>
            <a:ext cx="10515600" cy="1325563"/>
          </a:xfrm>
        </p:spPr>
        <p:txBody>
          <a:bodyPr/>
          <a:lstStyle/>
          <a:p>
            <a:r>
              <a:rPr lang="en-US" dirty="0"/>
              <a:t>Outcomes</a:t>
            </a:r>
          </a:p>
        </p:txBody>
      </p:sp>
      <p:sp>
        <p:nvSpPr>
          <p:cNvPr id="5" name="Content Placeholder 2">
            <a:extLst>
              <a:ext uri="{FF2B5EF4-FFF2-40B4-BE49-F238E27FC236}">
                <a16:creationId xmlns:a16="http://schemas.microsoft.com/office/drawing/2014/main" id="{2B83F8E7-00D3-4F3E-AD29-B209F51FB9CB}"/>
              </a:ext>
            </a:extLst>
          </p:cNvPr>
          <p:cNvSpPr txBox="1">
            <a:spLocks/>
          </p:cNvSpPr>
          <p:nvPr/>
        </p:nvSpPr>
        <p:spPr>
          <a:xfrm>
            <a:off x="838200" y="1825625"/>
            <a:ext cx="10515600" cy="4351338"/>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l" fontAlgn="base"/>
            <a:r>
              <a:rPr lang="en-US" dirty="0">
                <a:solidFill>
                  <a:schemeClr val="tx1"/>
                </a:solidFill>
              </a:rPr>
              <a:t>May include:</a:t>
            </a:r>
          </a:p>
          <a:p>
            <a:pPr marL="800100" lvl="1" indent="-342900" fontAlgn="base">
              <a:buFont typeface="Arial" panose="020B0604020202020204" pitchFamily="34" charset="0"/>
              <a:buChar char="•"/>
            </a:pPr>
            <a:r>
              <a:rPr lang="en-US" dirty="0">
                <a:solidFill>
                  <a:schemeClr val="tx1"/>
                </a:solidFill>
              </a:rPr>
              <a:t>Make the Respondent aware that the Respondent’s behavior is being perceived as Sexual Harassment</a:t>
            </a:r>
          </a:p>
          <a:p>
            <a:pPr marL="800100" lvl="1" indent="-342900" fontAlgn="base">
              <a:buFont typeface="Arial" panose="020B0604020202020204" pitchFamily="34" charset="0"/>
              <a:buChar char="•"/>
            </a:pPr>
            <a:r>
              <a:rPr lang="en-US" dirty="0">
                <a:solidFill>
                  <a:schemeClr val="tx1"/>
                </a:solidFill>
              </a:rPr>
              <a:t>Make the Respondent aware that Respondent’s behavior must change</a:t>
            </a:r>
          </a:p>
          <a:p>
            <a:pPr marL="800100" lvl="1" indent="-342900">
              <a:buFont typeface="Arial" panose="020B0604020202020204" pitchFamily="34" charset="0"/>
              <a:buChar char="•"/>
            </a:pPr>
            <a:r>
              <a:rPr lang="en-US" dirty="0">
                <a:solidFill>
                  <a:schemeClr val="tx1"/>
                </a:solidFill>
              </a:rPr>
              <a:t>Make clear that the Institute prohibits Retaliation</a:t>
            </a:r>
          </a:p>
          <a:p>
            <a:pPr marL="800100" lvl="1" indent="-342900">
              <a:buFont typeface="Arial" panose="020B0604020202020204" pitchFamily="34" charset="0"/>
              <a:buChar char="•"/>
            </a:pPr>
            <a:r>
              <a:rPr lang="en-US" dirty="0">
                <a:solidFill>
                  <a:schemeClr val="tx1"/>
                </a:solidFill>
              </a:rPr>
              <a:t>Suggest possible resolutions of the problem, including: </a:t>
            </a:r>
          </a:p>
          <a:p>
            <a:pPr marL="1200150" lvl="2" indent="-285750">
              <a:buFont typeface="Arial" panose="020B0604020202020204" pitchFamily="34" charset="0"/>
              <a:buChar char="•"/>
            </a:pPr>
            <a:r>
              <a:rPr lang="en-US" dirty="0">
                <a:solidFill>
                  <a:schemeClr val="tx1"/>
                </a:solidFill>
              </a:rPr>
              <a:t>counseling</a:t>
            </a:r>
          </a:p>
          <a:p>
            <a:pPr marL="1200150" lvl="2" indent="-285750">
              <a:buFont typeface="Arial" panose="020B0604020202020204" pitchFamily="34" charset="0"/>
              <a:buChar char="•"/>
            </a:pPr>
            <a:r>
              <a:rPr lang="en-US" dirty="0">
                <a:solidFill>
                  <a:schemeClr val="tx1"/>
                </a:solidFill>
              </a:rPr>
              <a:t>an apology</a:t>
            </a:r>
          </a:p>
          <a:p>
            <a:pPr marL="1200150" lvl="2" indent="-285750">
              <a:buFont typeface="Arial" panose="020B0604020202020204" pitchFamily="34" charset="0"/>
              <a:buChar char="•"/>
            </a:pPr>
            <a:r>
              <a:rPr lang="en-US" dirty="0">
                <a:solidFill>
                  <a:schemeClr val="tx1"/>
                </a:solidFill>
              </a:rPr>
              <a:t>reevaluation of a grade/extension of deadlines </a:t>
            </a:r>
          </a:p>
          <a:p>
            <a:pPr marL="1200150" lvl="2" indent="-285750">
              <a:buFont typeface="Arial" panose="020B0604020202020204" pitchFamily="34" charset="0"/>
              <a:buChar char="•"/>
            </a:pPr>
            <a:r>
              <a:rPr lang="en-US" dirty="0">
                <a:solidFill>
                  <a:schemeClr val="tx1"/>
                </a:solidFill>
              </a:rPr>
              <a:t>modifications of work or class schedules,</a:t>
            </a:r>
          </a:p>
          <a:p>
            <a:pPr marL="1200150" lvl="2" indent="-285750">
              <a:buFont typeface="Arial" panose="020B0604020202020204" pitchFamily="34" charset="0"/>
              <a:buChar char="•"/>
            </a:pPr>
            <a:r>
              <a:rPr lang="en-US" dirty="0">
                <a:solidFill>
                  <a:schemeClr val="tx1"/>
                </a:solidFill>
              </a:rPr>
              <a:t>leaves of absence</a:t>
            </a:r>
          </a:p>
          <a:p>
            <a:pPr marL="1200150" lvl="2" indent="-285750">
              <a:buFont typeface="Arial" panose="020B0604020202020204" pitchFamily="34" charset="0"/>
              <a:buChar char="•"/>
            </a:pPr>
            <a:r>
              <a:rPr lang="en-US" dirty="0">
                <a:solidFill>
                  <a:schemeClr val="tx1"/>
                </a:solidFill>
              </a:rPr>
              <a:t>campus escort services/increased security</a:t>
            </a:r>
          </a:p>
          <a:p>
            <a:pPr marL="1200150" lvl="2" indent="-285750">
              <a:buFont typeface="Arial" panose="020B0604020202020204" pitchFamily="34" charset="0"/>
              <a:buChar char="•"/>
            </a:pPr>
            <a:r>
              <a:rPr lang="en-US" dirty="0">
                <a:solidFill>
                  <a:schemeClr val="tx1"/>
                </a:solidFill>
              </a:rPr>
              <a:t>mutual restrictions on contact between the Parties or a change in the relationship</a:t>
            </a:r>
          </a:p>
          <a:p>
            <a:pPr marL="800100" lvl="1" indent="-342900">
              <a:buFont typeface="Arial" panose="020B0604020202020204" pitchFamily="34" charset="0"/>
              <a:buChar char="•"/>
            </a:pPr>
            <a:r>
              <a:rPr lang="en-US" dirty="0">
                <a:solidFill>
                  <a:schemeClr val="tx1"/>
                </a:solidFill>
              </a:rPr>
              <a:t>Supportive Measures </a:t>
            </a:r>
          </a:p>
          <a:p>
            <a:pPr marL="800100" lvl="1" indent="-342900">
              <a:buFont typeface="Arial" panose="020B0604020202020204" pitchFamily="34" charset="0"/>
              <a:buChar char="•"/>
            </a:pPr>
            <a:r>
              <a:rPr lang="en-US" dirty="0">
                <a:solidFill>
                  <a:schemeClr val="tx1"/>
                </a:solidFill>
              </a:rPr>
              <a:t>Disciplinary measures</a:t>
            </a:r>
          </a:p>
        </p:txBody>
      </p:sp>
    </p:spTree>
    <p:extLst>
      <p:ext uri="{BB962C8B-B14F-4D97-AF65-F5344CB8AC3E}">
        <p14:creationId xmlns:p14="http://schemas.microsoft.com/office/powerpoint/2010/main" val="365355861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item4.xml>��< ? x m l   v e r s i o n = " 1 . 0 "   e n c o d i n g = " u t f - 1 6 " ? >  
 < p r o p e r t i e s   x m l n s = " h t t p : / / w w w . i m a n a g e . c o m / w o r k / x m l s c h e m a " >  
     < d o c u m e n t i d > F P ! 3 8 6 3 2 1 5 2 . 4 < / d o c u m e n t i d >  
     < s e n d e r i d > O A S H < / s e n d e r i d >  
     < s e n d e r e m a i l > O A S H @ F I S H E R P H I L L I P S . C O M < / s e n d e r e m a i l >  
     < l a s t m o d i f i e d > 2 0 2 0 - 1 0 - 3 0 T 1 5 : 4 5 : 1 8 . 0 0 0 0 0 0 0 - 0 6 : 0 0 < / l a s t m o d i f i e d >  
     < d a t a b a s e > F P < / d a t a b a s e >  
 < / p r o p e r t i e s > 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EDF886AC6253E488907296204307758" ma:contentTypeVersion="1" ma:contentTypeDescription="Create a new document." ma:contentTypeScope="" ma:versionID="75cfb643e672c8cca4a9c72fbb68e608">
  <xsd:schema xmlns:xsd="http://www.w3.org/2001/XMLSchema" xmlns:xs="http://www.w3.org/2001/XMLSchema" xmlns:p="http://schemas.microsoft.com/office/2006/metadata/properties" xmlns:ns2="ee8cbea3-8eef-45c8-9460-e4c4829d6044" targetNamespace="http://schemas.microsoft.com/office/2006/metadata/properties" ma:root="true" ma:fieldsID="45077d60ea9d09fc21d1c6c637f9120a" ns2:_="">
    <xsd:import namespace="ee8cbea3-8eef-45c8-9460-e4c4829d6044"/>
    <xsd:element name="properties">
      <xsd:complexType>
        <xsd:sequence>
          <xsd:element name="documentManagement">
            <xsd:complexType>
              <xsd:all>
                <xsd:element ref="ns2:FPAuthorNam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8cbea3-8eef-45c8-9460-e4c4829d6044" elementFormDefault="qualified">
    <xsd:import namespace="http://schemas.microsoft.com/office/2006/documentManagement/types"/>
    <xsd:import namespace="http://schemas.microsoft.com/office/infopath/2007/PartnerControls"/>
    <xsd:element name="FPAuthorName" ma:index="8" ma:displayName="FPAuthorName" ma:description="This site column will capture the name of the document owner" ma:internalName="FPAuthorNam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PAuthorName xmlns="ee8cbea3-8eef-45c8-9460-e4c4829d6044">Shanks, Taycae</FPAuthorName>
  </documentManagement>
</p:properties>
</file>

<file path=customXml/itemProps1.xml><?xml version="1.0" encoding="utf-8"?>
<ds:datastoreItem xmlns:ds="http://schemas.openxmlformats.org/officeDocument/2006/customXml" ds:itemID="{519E2136-4318-47BF-BC98-DA3D895076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8cbea3-8eef-45c8-9460-e4c4829d60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DCC3E78-2632-4CDA-9F95-5D0D7578A199}">
  <ds:schemaRefs>
    <ds:schemaRef ds:uri="http://schemas.microsoft.com/sharepoint/v3/contenttype/forms"/>
  </ds:schemaRefs>
</ds:datastoreItem>
</file>

<file path=customXml/itemProps3.xml><?xml version="1.0" encoding="utf-8"?>
<ds:datastoreItem xmlns:ds="http://schemas.openxmlformats.org/officeDocument/2006/customXml" ds:itemID="{3931A2E3-BB58-4E18-9722-01106740976A}">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ee8cbea3-8eef-45c8-9460-e4c4829d6044"/>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1225</TotalTime>
  <Words>1682</Words>
  <Application>Microsoft Office PowerPoint</Application>
  <PresentationFormat>Widescreen</PresentationFormat>
  <Paragraphs>134</Paragraphs>
  <Slides>11</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Helvetica</vt:lpstr>
      <vt:lpstr>1_Office Theme</vt:lpstr>
      <vt:lpstr>How to Conduct an Informal Resolution Process</vt:lpstr>
      <vt:lpstr>Learning Outcomes</vt:lpstr>
      <vt:lpstr>Informal Resolution Facilitator’s Responsibilities</vt:lpstr>
      <vt:lpstr>Informal Resolution Process Basics</vt:lpstr>
      <vt:lpstr>Timing</vt:lpstr>
      <vt:lpstr>Availability</vt:lpstr>
      <vt:lpstr>Notice of Informal Resolution</vt:lpstr>
      <vt:lpstr>Informal Resolution Process</vt:lpstr>
      <vt:lpstr>Outcomes</vt:lpstr>
      <vt:lpstr>Resolution</vt:lpstr>
      <vt:lpstr>Coming Up</vt:lpstr>
    </vt:vector>
  </TitlesOfParts>
  <Company>Fisher &amp; Phillips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Fisher Phillips PowerPoint Template 1</dc:title>
  <dc:creator>Shanks, Taycae</dc:creator>
  <cp:lastModifiedBy>Ash,Olivia</cp:lastModifiedBy>
  <cp:revision>165</cp:revision>
  <dcterms:created xsi:type="dcterms:W3CDTF">2016-05-03T12:59:06Z</dcterms:created>
  <dcterms:modified xsi:type="dcterms:W3CDTF">2020-10-30T21:45:18Z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0x010100BEDF886AC6253E488907296204307758</vt:lpwstr>
  </property>
</Properties>
</file>