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7"/>
  </p:notesMasterIdLst>
  <p:handoutMasterIdLst>
    <p:handoutMasterId r:id="rId18"/>
  </p:handoutMasterIdLst>
  <p:sldIdLst>
    <p:sldId id="256" r:id="rId5"/>
    <p:sldId id="258" r:id="rId6"/>
    <p:sldId id="292" r:id="rId7"/>
    <p:sldId id="293" r:id="rId8"/>
    <p:sldId id="261" r:id="rId9"/>
    <p:sldId id="262" r:id="rId10"/>
    <p:sldId id="263" r:id="rId11"/>
    <p:sldId id="264" r:id="rId12"/>
    <p:sldId id="265" r:id="rId13"/>
    <p:sldId id="266"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82" autoAdjust="0"/>
    <p:restoredTop sz="63841" autoAdjust="0"/>
  </p:normalViewPr>
  <p:slideViewPr>
    <p:cSldViewPr snapToGrid="0">
      <p:cViewPr varScale="1">
        <p:scale>
          <a:sx n="40" d="100"/>
          <a:sy n="40" d="100"/>
        </p:scale>
        <p:origin x="1512" y="40"/>
      </p:cViewPr>
      <p:guideLst/>
    </p:cSldViewPr>
  </p:slideViewPr>
  <p:notesTextViewPr>
    <p:cViewPr>
      <p:scale>
        <a:sx n="3" d="2"/>
        <a:sy n="3" d="2"/>
      </p:scale>
      <p:origin x="0" y="0"/>
    </p:cViewPr>
  </p:notesTextViewPr>
  <p:notesViewPr>
    <p:cSldViewPr snapToGrid="0">
      <p:cViewPr varScale="1">
        <p:scale>
          <a:sx n="83" d="100"/>
          <a:sy n="83" d="100"/>
        </p:scale>
        <p:origin x="3132" y="84"/>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slide" Target="slides/slide9.xml" Id="rId13" /><Relationship Type="http://schemas.openxmlformats.org/officeDocument/2006/relationships/handoutMaster" Target="handoutMasters/handoutMaster1.xml" Id="rId18" /><Relationship Type="http://schemas.openxmlformats.org/officeDocument/2006/relationships/customXml" Target="../customXml/item3.xml" Id="rId3" /><Relationship Type="http://schemas.openxmlformats.org/officeDocument/2006/relationships/theme" Target="theme/theme1.xml" Id="rId21"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notesMaster" Target="notesMasters/notesMaster1.xml" Id="rId17" /><Relationship Type="http://schemas.openxmlformats.org/officeDocument/2006/relationships/customXml" Target="../customXml/item2.xml" Id="rId2" /><Relationship Type="http://schemas.openxmlformats.org/officeDocument/2006/relationships/slide" Target="slides/slide12.xml" Id="rId16" /><Relationship Type="http://schemas.openxmlformats.org/officeDocument/2006/relationships/viewProps" Target="viewProps.xml" Id="rId20"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slide" Target="slides/slide6.xml" Id="rId10" /><Relationship Type="http://schemas.openxmlformats.org/officeDocument/2006/relationships/presProps" Target="presProps.xml" Id="rId19"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tableStyles" Target="tableStyles.xml" Id="rId22" /><Relationship Type="http://schemas.openxmlformats.org/officeDocument/2006/relationships/customXml" Target="/customXML/item4.xml" Id="imanage.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5338D8-234A-4590-9195-7BC1AB825033}" type="datetimeFigureOut">
              <a:rPr lang="en-US" smtClean="0"/>
              <a:t>10/30/2020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E7127A-27B8-4A6D-8880-05EE151D8BB1}" type="slidenum">
              <a:rPr lang="en-US" smtClean="0"/>
              <a:t>‹#›</a:t>
            </a:fld>
            <a:endParaRPr lang="en-US" dirty="0"/>
          </a:p>
        </p:txBody>
      </p:sp>
    </p:spTree>
    <p:extLst>
      <p:ext uri="{BB962C8B-B14F-4D97-AF65-F5344CB8AC3E}">
        <p14:creationId xmlns:p14="http://schemas.microsoft.com/office/powerpoint/2010/main" val="624940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A427F6-5027-4576-9B0C-60840BE84579}" type="datetimeFigureOut">
              <a:rPr lang="en-US" smtClean="0"/>
              <a:t>10/30/2020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A3F3DC-6F76-4FF2-8FE1-5920B66FC7E2}" type="slidenum">
              <a:rPr lang="en-US" smtClean="0"/>
              <a:t>‹#›</a:t>
            </a:fld>
            <a:endParaRPr lang="en-US" dirty="0"/>
          </a:p>
        </p:txBody>
      </p:sp>
    </p:spTree>
    <p:extLst>
      <p:ext uri="{BB962C8B-B14F-4D97-AF65-F5344CB8AC3E}">
        <p14:creationId xmlns:p14="http://schemas.microsoft.com/office/powerpoint/2010/main" val="142262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portion of the training, we will be reviewing what the institution will do to investigate allegations of conduct prohibited under the SMR policy. </a:t>
            </a:r>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1</a:t>
            </a:fld>
            <a:endParaRPr lang="en-US" dirty="0"/>
          </a:p>
        </p:txBody>
      </p:sp>
    </p:spTree>
    <p:extLst>
      <p:ext uri="{BB962C8B-B14F-4D97-AF65-F5344CB8AC3E}">
        <p14:creationId xmlns:p14="http://schemas.microsoft.com/office/powerpoint/2010/main" val="4168818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a:t>
            </a:r>
            <a:r>
              <a:rPr lang="en-US" baseline="0" dirty="0"/>
              <a:t> outcomes are derived from the regulations. </a:t>
            </a:r>
            <a:r>
              <a:rPr lang="en-US" sz="1200" kern="1200" dirty="0">
                <a:solidFill>
                  <a:schemeClr val="tx1"/>
                </a:solidFill>
                <a:effectLst/>
                <a:latin typeface="+mn-lt"/>
                <a:ea typeface="+mn-ea"/>
                <a:cs typeface="+mn-cs"/>
              </a:rPr>
              <a:t>34 C.F.R. § 106.45 (b)(iii)</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2</a:t>
            </a:fld>
            <a:endParaRPr lang="en-US" dirty="0"/>
          </a:p>
        </p:txBody>
      </p:sp>
    </p:spTree>
    <p:extLst>
      <p:ext uri="{BB962C8B-B14F-4D97-AF65-F5344CB8AC3E}">
        <p14:creationId xmlns:p14="http://schemas.microsoft.com/office/powerpoint/2010/main" val="434173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r>
              <a:rPr lang="en-US" dirty="0"/>
              <a:t>Investigation completed within 30 days from referral</a:t>
            </a:r>
          </a:p>
          <a:p>
            <a:endParaRPr lang="en-US" dirty="0"/>
          </a:p>
          <a:p>
            <a:r>
              <a:rPr lang="en-US" dirty="0"/>
              <a:t>Report completed within 45 days from referral</a:t>
            </a:r>
          </a:p>
          <a:p>
            <a:endParaRPr lang="en-US" dirty="0"/>
          </a:p>
          <a:p>
            <a:r>
              <a:rPr lang="en-US" sz="1200" kern="1200" dirty="0">
                <a:solidFill>
                  <a:schemeClr val="tx1"/>
                </a:solidFill>
                <a:effectLst/>
                <a:latin typeface="+mn-lt"/>
                <a:ea typeface="+mn-ea"/>
                <a:cs typeface="+mn-cs"/>
              </a:rPr>
              <a:t>Timeframes may be extended for good cause.  Title IX Coordinator must provide written notice to the Parties of the delay or extension, and the reasons for the action.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Good cause may include considerations such as the absence of a Party, a Party's advisor, or a witness, concurrent law enforcement activity, or the need for language assistance or accommodation of disabilities. </a:t>
            </a:r>
            <a:r>
              <a:rPr lang="en-US" dirty="0"/>
              <a:t>Delays caused solely by administrative needs do not constitute good cause.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Decisions relating to extensions and delays shall be made by the Title IX Coordinator.</a:t>
            </a:r>
          </a:p>
          <a:p>
            <a:r>
              <a:rPr lang="en-US" sz="1200" kern="1200" dirty="0">
                <a:solidFill>
                  <a:schemeClr val="tx1"/>
                </a:solidFill>
                <a:effectLst/>
                <a:latin typeface="+mn-lt"/>
                <a:ea typeface="+mn-ea"/>
                <a:cs typeface="+mn-cs"/>
              </a:rPr>
              <a:t> </a:t>
            </a:r>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5</a:t>
            </a:fld>
            <a:endParaRPr lang="en-US" dirty="0"/>
          </a:p>
        </p:txBody>
      </p:sp>
    </p:spTree>
    <p:extLst>
      <p:ext uri="{BB962C8B-B14F-4D97-AF65-F5344CB8AC3E}">
        <p14:creationId xmlns:p14="http://schemas.microsoft.com/office/powerpoint/2010/main" val="3521874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Burden of gathering evidence that is “directly related to the allegations,” rests on the investigator, not on the parties.  “Directly related” evidence includes both inculpatory and exculpatory evidence from any party or source, regardless of whether the investigator intends to rely on it in the report</a:t>
            </a:r>
          </a:p>
          <a:p>
            <a:endParaRPr lang="en-US" dirty="0"/>
          </a:p>
          <a:p>
            <a:r>
              <a:rPr lang="en-US" dirty="0"/>
              <a:t>“Directly related” should be interpreted based on its plain and ordinary meaning.  It is a broader concept than relevance.  We are familiar with the term “directly related” under FERPA and the DOE has stated it should be interpreted similarly; for example, the preamble states that if a Complainant alleges that she frequently missed classes as a result of Sexual Harassment, then the attendance records the Complainant for that class are directly related to those allegations.  Similarly, if a student Complainant alleges that an employee Respondent sexually harassed them on a field trip, but one of them did not attend the field trip, then the attendance records from the field trip are directly related to the allegations of Sexual Harassment.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means that investigators no longer have discretion to decline to gather evidence that is burdensome.  If it is directly relevant, it must be gathered during an investigation.  </a:t>
            </a:r>
          </a:p>
          <a:p>
            <a:endParaRPr lang="en-US" dirty="0"/>
          </a:p>
          <a:p>
            <a:r>
              <a:rPr lang="en-US" dirty="0"/>
              <a:t>The Parties must be given an equal opportunity to identify witnesses, including fact and expert witnesses, and to present other inculpatory and exculpatory evidence.</a:t>
            </a:r>
          </a:p>
          <a:p>
            <a:endParaRPr lang="en-US" dirty="0"/>
          </a:p>
          <a:p>
            <a:r>
              <a:rPr lang="en-US" dirty="0"/>
              <a:t>The Parties cannot be restricted in their ability to discuss the allegations under investigation or to gather and present relevant evidence. However, no individual is allowed to attempt to alter or prevent a witness’s statement or participation.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Investigator cannot access, consider, disclose, or otherwise use a Party's records that are made or maintained by a physician, psychiatrist, psychologist, or other recognized professional or paraprofessional, unless the investigator obtains that Party's voluntary, written consent.</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6</a:t>
            </a:fld>
            <a:endParaRPr lang="en-US" dirty="0"/>
          </a:p>
        </p:txBody>
      </p:sp>
    </p:spTree>
    <p:extLst>
      <p:ext uri="{BB962C8B-B14F-4D97-AF65-F5344CB8AC3E}">
        <p14:creationId xmlns:p14="http://schemas.microsoft.com/office/powerpoint/2010/main" val="3222482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Investigator must provide at least 5 days written notice to a Party or witness whose participation is invited or expected.  The notice must include the date, time, location, participants, and purpose of all investigative interviews or meeting.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fontAlgn="base"/>
            <a:r>
              <a:rPr lang="en-US" dirty="0"/>
              <a:t>The Parties must be given an equal opportunity to be accompanied by their advisor in any investigative interview or other meeting</a:t>
            </a:r>
          </a:p>
          <a:p>
            <a:pPr fontAlgn="base"/>
            <a:endParaRPr lang="en-US" dirty="0"/>
          </a:p>
          <a:p>
            <a:pPr fontAlgn="base"/>
            <a:r>
              <a:rPr lang="en-US" dirty="0"/>
              <a:t>Advisors may not speak or participate during an investigative interview</a:t>
            </a:r>
          </a:p>
          <a:p>
            <a:pPr fontAlgn="base"/>
            <a:endParaRPr lang="en-US" dirty="0"/>
          </a:p>
          <a:p>
            <a:pPr fontAlgn="base"/>
            <a:r>
              <a:rPr lang="en-US" dirty="0"/>
              <a:t>A Party may take brief breaks in order to consult with their advisor</a:t>
            </a:r>
          </a:p>
          <a:p>
            <a:pPr fontAlgn="base"/>
            <a:endParaRPr lang="en-US" dirty="0"/>
          </a:p>
          <a:p>
            <a:pPr fontAlgn="base"/>
            <a:r>
              <a:rPr lang="en-US" dirty="0"/>
              <a:t>No Party has the right to attend, or to have their advisor attend, an investigative interview of another Party or witness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7</a:t>
            </a:fld>
            <a:endParaRPr lang="en-US" dirty="0"/>
          </a:p>
        </p:txBody>
      </p:sp>
    </p:spTree>
    <p:extLst>
      <p:ext uri="{BB962C8B-B14F-4D97-AF65-F5344CB8AC3E}">
        <p14:creationId xmlns:p14="http://schemas.microsoft.com/office/powerpoint/2010/main" val="734140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The investigator must provide the Parties an equal opportunity to inspect and review any evidence obtained as part of the investigation that is directly related to the allegations raised in a Formal Complaint, including the evidence the investigator does not intend to include in the investigative report, and inculpatory or exculpatory evidence whether obtained from a Party or other source.  The idea is for each Party to be able to meaningfully respond to the evidence prior to the conclusion of the investigation.</a:t>
            </a:r>
          </a:p>
          <a:p>
            <a:pPr fontAlgn="base"/>
            <a:endParaRPr lang="en-US" dirty="0"/>
          </a:p>
          <a:p>
            <a:pPr fontAlgn="base"/>
            <a:r>
              <a:rPr lang="en-US" dirty="0"/>
              <a:t>Best practice is to create a log of evidence that was not turned over to the Parties because the investigator did not deem it to be directly related to the allegations raised in a Formal Complaint</a:t>
            </a:r>
          </a:p>
          <a:p>
            <a:pPr fontAlgn="base"/>
            <a:endParaRPr lang="en-US" dirty="0"/>
          </a:p>
          <a:p>
            <a:pPr fontAlgn="base"/>
            <a:r>
              <a:rPr lang="en-US" dirty="0"/>
              <a:t>Before completing the investigative report, the investigator must provide to each Party a copy of the evidence for inspection and review in an electronic format or a hard copy. In providing such evidence, it would be prudent to advise Parties and their advisors that they are prohibited from disclosing or disseminating the evidence to any person who is not a Party or witness or other participant in the Grievance Process.</a:t>
            </a:r>
          </a:p>
          <a:p>
            <a:pPr fontAlgn="base"/>
            <a:endParaRPr lang="en-US" dirty="0"/>
          </a:p>
          <a:p>
            <a:pPr fontAlgn="base"/>
            <a:r>
              <a:rPr lang="en-US" dirty="0"/>
              <a:t>If the investigator knows that a recording or any other evidence was unlawfully obtained or created under State law, then the investigator must not share a copy of such unlawful recording or evidence</a:t>
            </a:r>
          </a:p>
          <a:p>
            <a:pPr fontAlgn="base"/>
            <a:endParaRPr lang="en-US"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dirty="0"/>
              <a:t>The investigator must redact from such evidence any information that is not directly related to the allegations, or that is otherwise barred from use by any provision of the SMR Policy (e.g., information protected by a legally recognized privilege, or a Party’s treatment records if the Party has not given written consent)</a:t>
            </a:r>
          </a:p>
          <a:p>
            <a:pPr fontAlgn="base"/>
            <a:endParaRPr lang="en-US" dirty="0"/>
          </a:p>
          <a:p>
            <a:pPr fontAlgn="base"/>
            <a:r>
              <a:rPr lang="en-US" dirty="0"/>
              <a:t>The Parties have 10 days to submit a written response</a:t>
            </a:r>
            <a:r>
              <a:rPr lang="en-US" dirty="0">
                <a:highlight>
                  <a:srgbClr val="00FFFF"/>
                </a:highlight>
              </a:rPr>
              <a:t>, </a:t>
            </a:r>
            <a:r>
              <a:rPr lang="en-US" dirty="0"/>
              <a:t>which the investigator will consider prior to completing of the investigative report; any new or rebuttal evidence submitted by the Parties may warrant extending the investigation.</a:t>
            </a:r>
          </a:p>
          <a:p>
            <a:pPr fontAlgn="base"/>
            <a:endParaRPr lang="en-US" dirty="0"/>
          </a:p>
          <a:p>
            <a:pPr fontAlgn="base"/>
            <a:r>
              <a:rPr lang="en-US" dirty="0"/>
              <a:t>If a Party points out that relevant evidence seems to be missing or may have been destroyed, the investigator may take note of that in the report </a:t>
            </a:r>
          </a:p>
          <a:p>
            <a:pPr fontAlgn="base"/>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8</a:t>
            </a:fld>
            <a:endParaRPr lang="en-US" dirty="0"/>
          </a:p>
        </p:txBody>
      </p:sp>
    </p:spTree>
    <p:extLst>
      <p:ext uri="{BB962C8B-B14F-4D97-AF65-F5344CB8AC3E}">
        <p14:creationId xmlns:p14="http://schemas.microsoft.com/office/powerpoint/2010/main" val="531920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kern="1200" dirty="0">
                <a:solidFill>
                  <a:schemeClr val="tx1"/>
                </a:solidFill>
                <a:effectLst/>
                <a:latin typeface="+mn-lt"/>
                <a:ea typeface="+mn-ea"/>
                <a:cs typeface="+mn-cs"/>
              </a:rPr>
              <a:t>The investigator must complete the investigation and prepare an investigative report that fairly and objectively summarizes relevant evidence.  In other words, all evidence summarized in the report must be relevant.</a:t>
            </a:r>
          </a:p>
          <a:p>
            <a:pPr fontAlgn="base"/>
            <a:endParaRPr lang="en-US"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The report may include credibility assessments, but shall not make a determination regarding responsibility. </a:t>
            </a:r>
          </a:p>
          <a:p>
            <a:pPr fontAlgn="base"/>
            <a:endParaRPr lang="en-US"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The investigator shall redact from the investigative report any information that is not relevant, which is contained in documents or evidence that is relevant.  </a:t>
            </a:r>
          </a:p>
          <a:p>
            <a:pPr fontAlgn="base"/>
            <a:endParaRPr lang="en-US"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At least 10 days prior to the hearing, the investigator shall send to the Title IX Coordinator and to each Party a copy of the investigative report, including all relevant evidence, in an electronic format or a hard copy. </a:t>
            </a:r>
          </a:p>
          <a:p>
            <a:pPr fontAlgn="base"/>
            <a:endParaRPr lang="en-US"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After receiving the investigative report, the Parties will have 5 days to submit an optional written response to the Title IX Coordinator.  </a:t>
            </a:r>
          </a:p>
          <a:p>
            <a:pPr fontAlgn="base"/>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A3F3DC-6F76-4FF2-8FE1-5920B66FC7E2}" type="slidenum">
              <a:rPr lang="en-US" smtClean="0"/>
              <a:t>9</a:t>
            </a:fld>
            <a:endParaRPr lang="en-US" dirty="0"/>
          </a:p>
        </p:txBody>
      </p:sp>
    </p:spTree>
    <p:extLst>
      <p:ext uri="{BB962C8B-B14F-4D97-AF65-F5344CB8AC3E}">
        <p14:creationId xmlns:p14="http://schemas.microsoft.com/office/powerpoint/2010/main" val="1371062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investigator should be present or available during the hearing in the event the Hearing Officer has any questions about the investigation process.</a:t>
            </a:r>
          </a:p>
          <a:p>
            <a:endParaRPr lang="en-US"/>
          </a:p>
          <a:p>
            <a:endParaRPr lang="en-US"/>
          </a:p>
        </p:txBody>
      </p:sp>
      <p:sp>
        <p:nvSpPr>
          <p:cNvPr id="4" name="Slide Number Placeholder 3"/>
          <p:cNvSpPr>
            <a:spLocks noGrp="1"/>
          </p:cNvSpPr>
          <p:nvPr>
            <p:ph type="sldNum" sz="quarter" idx="10"/>
          </p:nvPr>
        </p:nvSpPr>
        <p:spPr/>
        <p:txBody>
          <a:bodyPr/>
          <a:lstStyle/>
          <a:p>
            <a:fld id="{76A3F3DC-6F76-4FF2-8FE1-5920B66FC7E2}" type="slidenum">
              <a:rPr lang="en-US" smtClean="0"/>
              <a:t>11</a:t>
            </a:fld>
            <a:endParaRPr lang="en-US" dirty="0"/>
          </a:p>
        </p:txBody>
      </p:sp>
    </p:spTree>
    <p:extLst>
      <p:ext uri="{BB962C8B-B14F-4D97-AF65-F5344CB8AC3E}">
        <p14:creationId xmlns:p14="http://schemas.microsoft.com/office/powerpoint/2010/main" val="16563066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66544" y="1122363"/>
            <a:ext cx="9144000" cy="2387600"/>
          </a:xfrm>
        </p:spPr>
        <p:txBody>
          <a:bodyPr anchor="b"/>
          <a:lstStyle>
            <a:lvl1pPr algn="ctr">
              <a:defRPr sz="6000">
                <a:solidFill>
                  <a:schemeClr val="bg2">
                    <a:lumMod val="25000"/>
                  </a:schemeClr>
                </a:solidFill>
              </a:defRPr>
            </a:lvl1pPr>
          </a:lstStyle>
          <a:p>
            <a:r>
              <a:rPr lang="en-US" dirty="0"/>
              <a:t>Click to edit Master title style</a:t>
            </a:r>
          </a:p>
        </p:txBody>
      </p:sp>
      <p:sp>
        <p:nvSpPr>
          <p:cNvPr id="3" name="Subtitle 2"/>
          <p:cNvSpPr>
            <a:spLocks noGrp="1"/>
          </p:cNvSpPr>
          <p:nvPr>
            <p:ph type="subTitle" idx="1"/>
          </p:nvPr>
        </p:nvSpPr>
        <p:spPr>
          <a:xfrm>
            <a:off x="2066544" y="4012590"/>
            <a:ext cx="9144000" cy="1655762"/>
          </a:xfrm>
        </p:spPr>
        <p:txBody>
          <a:bodyPr/>
          <a:lstStyle>
            <a:lvl1pPr marL="0" indent="0" algn="ctr">
              <a:buNone/>
              <a:defRPr sz="240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57794"/>
            <a:ext cx="1610336" cy="1610336"/>
          </a:xfrm>
          <a:prstGeom prst="rect">
            <a:avLst/>
          </a:prstGeom>
        </p:spPr>
      </p:pic>
      <p:sp>
        <p:nvSpPr>
          <p:cNvPr id="5" name="Date Placeholder 4">
            <a:extLst>
              <a:ext uri="{FF2B5EF4-FFF2-40B4-BE49-F238E27FC236}">
                <a16:creationId xmlns:a16="http://schemas.microsoft.com/office/drawing/2014/main" id="{CCC302EF-32D8-47DE-9292-1CC0033FD5D7}"/>
              </a:ext>
            </a:extLst>
          </p:cNvPr>
          <p:cNvSpPr>
            <a:spLocks noGrp="1"/>
          </p:cNvSpPr>
          <p:nvPr>
            <p:ph type="dt" sz="half" idx="10"/>
          </p:nvPr>
        </p:nvSpPr>
        <p:spPr/>
        <p:txBody>
          <a:bodyPr/>
          <a:lstStyle/>
          <a:p>
            <a:fld id="{A4E4BBDB-1F58-4C01-A9EE-D1930711C26C}" type="datetime1">
              <a:rPr lang="en-US" smtClean="0"/>
              <a:t>10/30/2020</a:t>
            </a:fld>
            <a:endParaRPr lang="en-US" dirty="0"/>
          </a:p>
        </p:txBody>
      </p:sp>
      <p:sp>
        <p:nvSpPr>
          <p:cNvPr id="6" name="Footer Placeholder 5">
            <a:extLst>
              <a:ext uri="{FF2B5EF4-FFF2-40B4-BE49-F238E27FC236}">
                <a16:creationId xmlns:a16="http://schemas.microsoft.com/office/drawing/2014/main" id="{B8C83461-4251-4C98-AE4B-0DABDB7DEE4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D612EF-EF11-4174-BBA9-0AACA04F3C51}"/>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089832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650523" y="923544"/>
            <a:ext cx="560949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Title 1"/>
          <p:cNvSpPr>
            <a:spLocks noGrp="1"/>
          </p:cNvSpPr>
          <p:nvPr>
            <p:ph type="title"/>
          </p:nvPr>
        </p:nvSpPr>
        <p:spPr>
          <a:xfrm>
            <a:off x="1463040" y="237744"/>
            <a:ext cx="10268712" cy="530225"/>
          </a:xfrm>
        </p:spPr>
        <p:txBody>
          <a:bodyPr anchor="b"/>
          <a:lstStyle>
            <a:lvl1pPr>
              <a:defRPr sz="3200">
                <a:solidFill>
                  <a:schemeClr val="bg2">
                    <a:lumMod val="25000"/>
                  </a:schemeClr>
                </a:solidFill>
              </a:defRPr>
            </a:lvl1pPr>
          </a:lstStyle>
          <a:p>
            <a:r>
              <a:rPr lang="en-US" dirty="0"/>
              <a:t>Click to edit Master title style</a:t>
            </a:r>
          </a:p>
        </p:txBody>
      </p:sp>
      <p:sp>
        <p:nvSpPr>
          <p:cNvPr id="6" name="Text Placeholder 3"/>
          <p:cNvSpPr>
            <a:spLocks noGrp="1"/>
          </p:cNvSpPr>
          <p:nvPr>
            <p:ph type="body" sz="half" idx="2"/>
          </p:nvPr>
        </p:nvSpPr>
        <p:spPr>
          <a:xfrm>
            <a:off x="1463040" y="923544"/>
            <a:ext cx="4079116" cy="4684957"/>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2" name="Date Placeholder 1">
            <a:extLst>
              <a:ext uri="{FF2B5EF4-FFF2-40B4-BE49-F238E27FC236}">
                <a16:creationId xmlns:a16="http://schemas.microsoft.com/office/drawing/2014/main" id="{1F0F5289-7A33-4F48-BB55-4855E9A6DC5D}"/>
              </a:ext>
            </a:extLst>
          </p:cNvPr>
          <p:cNvSpPr>
            <a:spLocks noGrp="1"/>
          </p:cNvSpPr>
          <p:nvPr>
            <p:ph type="dt" sz="half" idx="10"/>
          </p:nvPr>
        </p:nvSpPr>
        <p:spPr/>
        <p:txBody>
          <a:bodyPr/>
          <a:lstStyle/>
          <a:p>
            <a:fld id="{56E65F52-4E65-4996-84DF-C260D649A5EF}" type="datetime1">
              <a:rPr lang="en-US" smtClean="0"/>
              <a:t>10/30/2020</a:t>
            </a:fld>
            <a:endParaRPr lang="en-US" dirty="0"/>
          </a:p>
        </p:txBody>
      </p:sp>
      <p:sp>
        <p:nvSpPr>
          <p:cNvPr id="4" name="Footer Placeholder 3">
            <a:extLst>
              <a:ext uri="{FF2B5EF4-FFF2-40B4-BE49-F238E27FC236}">
                <a16:creationId xmlns:a16="http://schemas.microsoft.com/office/drawing/2014/main" id="{AC7249C3-A9AB-47D0-9D7C-5D8DC7A720E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64D60E6-5EFC-4DDD-B68E-52FA1A102F2E}"/>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91004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Tree>
    <p:extLst>
      <p:ext uri="{BB962C8B-B14F-4D97-AF65-F5344CB8AC3E}">
        <p14:creationId xmlns:p14="http://schemas.microsoft.com/office/powerpoint/2010/main" val="2831282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83515" y="365125"/>
            <a:ext cx="2870285" cy="5811838"/>
          </a:xfrm>
        </p:spPr>
        <p:txBody>
          <a:bodyPr vert="eaVert"/>
          <a:lstStyle>
            <a:lvl1pPr>
              <a:defRPr>
                <a:solidFill>
                  <a:schemeClr val="bg2">
                    <a:lumMod val="2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1463040" y="365125"/>
            <a:ext cx="6849208" cy="5811838"/>
          </a:xfrm>
        </p:spPr>
        <p:txBody>
          <a:bodyPr vert="eaVert"/>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Tree>
    <p:extLst>
      <p:ext uri="{BB962C8B-B14F-4D97-AF65-F5344CB8AC3E}">
        <p14:creationId xmlns:p14="http://schemas.microsoft.com/office/powerpoint/2010/main" val="165206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317548" cy="1317548"/>
          </a:xfrm>
          <a:prstGeom prst="rect">
            <a:avLst/>
          </a:prstGeom>
        </p:spPr>
      </p:pic>
      <p:sp>
        <p:nvSpPr>
          <p:cNvPr id="4" name="Date Placeholder 3">
            <a:extLst>
              <a:ext uri="{FF2B5EF4-FFF2-40B4-BE49-F238E27FC236}">
                <a16:creationId xmlns:a16="http://schemas.microsoft.com/office/drawing/2014/main" id="{BBD54CB9-64B1-4D12-B054-A010DA9A16DA}"/>
              </a:ext>
            </a:extLst>
          </p:cNvPr>
          <p:cNvSpPr>
            <a:spLocks noGrp="1"/>
          </p:cNvSpPr>
          <p:nvPr>
            <p:ph type="dt" sz="half" idx="10"/>
          </p:nvPr>
        </p:nvSpPr>
        <p:spPr/>
        <p:txBody>
          <a:bodyPr/>
          <a:lstStyle/>
          <a:p>
            <a:fld id="{F17EA359-0E9A-40FB-B2EB-7161FDAB086C}" type="datetime1">
              <a:rPr lang="en-US" smtClean="0"/>
              <a:t>10/30/2020</a:t>
            </a:fld>
            <a:endParaRPr lang="en-US" dirty="0"/>
          </a:p>
        </p:txBody>
      </p:sp>
      <p:sp>
        <p:nvSpPr>
          <p:cNvPr id="5" name="Footer Placeholder 4">
            <a:extLst>
              <a:ext uri="{FF2B5EF4-FFF2-40B4-BE49-F238E27FC236}">
                <a16:creationId xmlns:a16="http://schemas.microsoft.com/office/drawing/2014/main" id="{4BCF2703-F7DF-499A-A510-A07FBE48B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CFFB02-0DAA-4629-87CC-8344801436E1}"/>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397977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686" y="237045"/>
            <a:ext cx="11033004" cy="1186019"/>
          </a:xfrm>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a:xfrm>
            <a:off x="696686" y="1479944"/>
            <a:ext cx="11033004"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61C1D55-AD34-4EF5-8C32-B22337B6BE59}"/>
              </a:ext>
            </a:extLst>
          </p:cNvPr>
          <p:cNvSpPr>
            <a:spLocks noGrp="1"/>
          </p:cNvSpPr>
          <p:nvPr>
            <p:ph type="dt" sz="half" idx="10"/>
          </p:nvPr>
        </p:nvSpPr>
        <p:spPr/>
        <p:txBody>
          <a:bodyPr/>
          <a:lstStyle/>
          <a:p>
            <a:fld id="{35B01C4A-2F27-444C-8A4C-8723F7D290F8}" type="datetime1">
              <a:rPr lang="en-US" smtClean="0"/>
              <a:t>10/30/2020</a:t>
            </a:fld>
            <a:endParaRPr lang="en-US" dirty="0"/>
          </a:p>
        </p:txBody>
      </p:sp>
      <p:sp>
        <p:nvSpPr>
          <p:cNvPr id="5" name="Footer Placeholder 4">
            <a:extLst>
              <a:ext uri="{FF2B5EF4-FFF2-40B4-BE49-F238E27FC236}">
                <a16:creationId xmlns:a16="http://schemas.microsoft.com/office/drawing/2014/main" id="{29AD586F-95B5-42B7-9BEC-AA35D7C3BD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48539B-25A9-4DD8-833D-1491FEF35AA9}"/>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247358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6544" y="237744"/>
            <a:ext cx="9645650" cy="1684841"/>
          </a:xfrm>
        </p:spPr>
        <p:txBody>
          <a:bodyPr anchor="ctr" anchorCtr="0">
            <a:normAutofit/>
          </a:bodyPr>
          <a:lstStyle>
            <a:lvl1pPr algn="ctr">
              <a:defRPr sz="4000" b="1">
                <a:solidFill>
                  <a:schemeClr val="bg2">
                    <a:lumMod val="25000"/>
                  </a:schemeClr>
                </a:solidFill>
              </a:defRPr>
            </a:lvl1pPr>
          </a:lstStyle>
          <a:p>
            <a:r>
              <a:rPr lang="en-US" dirty="0"/>
              <a:t>Click to edit Master title style</a:t>
            </a:r>
          </a:p>
        </p:txBody>
      </p:sp>
      <p:sp>
        <p:nvSpPr>
          <p:cNvPr id="3" name="Text Placeholder 2"/>
          <p:cNvSpPr>
            <a:spLocks noGrp="1"/>
          </p:cNvSpPr>
          <p:nvPr>
            <p:ph type="body" idx="1"/>
          </p:nvPr>
        </p:nvSpPr>
        <p:spPr>
          <a:xfrm>
            <a:off x="2066544" y="4914900"/>
            <a:ext cx="9646920" cy="1174750"/>
          </a:xfrm>
        </p:spPr>
        <p:txBody>
          <a:bodyPr>
            <a:normAutofit/>
          </a:bodyPr>
          <a:lstStyle>
            <a:lvl1pPr marL="0" indent="0" algn="ctr">
              <a:buNone/>
              <a:defRPr sz="2000">
                <a:solidFill>
                  <a:schemeClr val="bg2">
                    <a:lumMod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57794"/>
            <a:ext cx="1610336" cy="1610336"/>
          </a:xfrm>
          <a:prstGeom prst="rect">
            <a:avLst/>
          </a:prstGeom>
        </p:spPr>
      </p:pic>
      <p:sp>
        <p:nvSpPr>
          <p:cNvPr id="5" name="Date Placeholder 4">
            <a:extLst>
              <a:ext uri="{FF2B5EF4-FFF2-40B4-BE49-F238E27FC236}">
                <a16:creationId xmlns:a16="http://schemas.microsoft.com/office/drawing/2014/main" id="{8FC8A8DC-F74F-431F-A184-1A245B0C8D93}"/>
              </a:ext>
            </a:extLst>
          </p:cNvPr>
          <p:cNvSpPr>
            <a:spLocks noGrp="1"/>
          </p:cNvSpPr>
          <p:nvPr>
            <p:ph type="dt" sz="half" idx="10"/>
          </p:nvPr>
        </p:nvSpPr>
        <p:spPr/>
        <p:txBody>
          <a:bodyPr/>
          <a:lstStyle/>
          <a:p>
            <a:fld id="{31C69823-C1F3-4D11-929E-0D7261BCA39B}" type="datetime1">
              <a:rPr lang="en-US" smtClean="0"/>
              <a:t>10/30/2020</a:t>
            </a:fld>
            <a:endParaRPr lang="en-US" dirty="0"/>
          </a:p>
        </p:txBody>
      </p:sp>
      <p:sp>
        <p:nvSpPr>
          <p:cNvPr id="6" name="Footer Placeholder 5">
            <a:extLst>
              <a:ext uri="{FF2B5EF4-FFF2-40B4-BE49-F238E27FC236}">
                <a16:creationId xmlns:a16="http://schemas.microsoft.com/office/drawing/2014/main" id="{5C07CB0C-6A6B-4DA2-9638-70FDBAC42CEC}"/>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6DBAA135-18AC-4292-9217-A190C4FBCF1F}"/>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86345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61845" y="237045"/>
            <a:ext cx="10268712" cy="1186019"/>
          </a:xfrm>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sz="half" idx="1"/>
          </p:nvPr>
        </p:nvSpPr>
        <p:spPr>
          <a:xfrm>
            <a:off x="1461846" y="1572768"/>
            <a:ext cx="493877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29397" y="1573706"/>
            <a:ext cx="5101160"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5" name="Date Placeholder 4">
            <a:extLst>
              <a:ext uri="{FF2B5EF4-FFF2-40B4-BE49-F238E27FC236}">
                <a16:creationId xmlns:a16="http://schemas.microsoft.com/office/drawing/2014/main" id="{D6982674-0AC3-4DD6-9C85-EEBDF625211E}"/>
              </a:ext>
            </a:extLst>
          </p:cNvPr>
          <p:cNvSpPr>
            <a:spLocks noGrp="1"/>
          </p:cNvSpPr>
          <p:nvPr>
            <p:ph type="dt" sz="half" idx="10"/>
          </p:nvPr>
        </p:nvSpPr>
        <p:spPr/>
        <p:txBody>
          <a:bodyPr/>
          <a:lstStyle/>
          <a:p>
            <a:fld id="{4BFE4878-223B-4A2C-ACFE-F200977D5B25}" type="datetime1">
              <a:rPr lang="en-US" smtClean="0"/>
              <a:t>10/30/2020</a:t>
            </a:fld>
            <a:endParaRPr lang="en-US" dirty="0"/>
          </a:p>
        </p:txBody>
      </p:sp>
      <p:sp>
        <p:nvSpPr>
          <p:cNvPr id="6" name="Footer Placeholder 5">
            <a:extLst>
              <a:ext uri="{FF2B5EF4-FFF2-40B4-BE49-F238E27FC236}">
                <a16:creationId xmlns:a16="http://schemas.microsoft.com/office/drawing/2014/main" id="{B564A2A9-7879-4007-A29B-6734CC259EE8}"/>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F652AD29-B198-498E-BF9C-6D585A571D01}"/>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920377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3039" y="237744"/>
            <a:ext cx="10268712" cy="1325563"/>
          </a:xfrm>
        </p:spPr>
        <p:txBody>
          <a:bodyPr/>
          <a:lstStyle>
            <a:lvl1pPr>
              <a:defRPr>
                <a:solidFill>
                  <a:schemeClr val="bg2">
                    <a:lumMod val="25000"/>
                  </a:schemeClr>
                </a:solidFill>
              </a:defRPr>
            </a:lvl1pPr>
          </a:lstStyle>
          <a:p>
            <a:r>
              <a:rPr lang="en-US" dirty="0"/>
              <a:t>Click to edit Master title style</a:t>
            </a:r>
          </a:p>
        </p:txBody>
      </p:sp>
      <p:sp>
        <p:nvSpPr>
          <p:cNvPr id="3" name="Text Placeholder 2"/>
          <p:cNvSpPr>
            <a:spLocks noGrp="1"/>
          </p:cNvSpPr>
          <p:nvPr>
            <p:ph type="body" idx="1"/>
          </p:nvPr>
        </p:nvSpPr>
        <p:spPr>
          <a:xfrm>
            <a:off x="1463040" y="1698619"/>
            <a:ext cx="4882004" cy="823912"/>
          </a:xfrm>
        </p:spPr>
        <p:txBody>
          <a:bodyPr anchor="b"/>
          <a:lstStyle>
            <a:lvl1pPr marL="0" indent="0">
              <a:buNone/>
              <a:defRPr sz="2400" b="1">
                <a:solidFill>
                  <a:schemeClr val="bg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63040" y="2522531"/>
            <a:ext cx="4882004" cy="368458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534469" y="1698619"/>
            <a:ext cx="5183188" cy="823912"/>
          </a:xfrm>
        </p:spPr>
        <p:txBody>
          <a:bodyPr anchor="b"/>
          <a:lstStyle>
            <a:lvl1pPr marL="0" indent="0">
              <a:buNone/>
              <a:defRPr sz="2400" b="1">
                <a:solidFill>
                  <a:schemeClr val="bg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534469" y="2522531"/>
            <a:ext cx="5183188" cy="368458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7" name="Date Placeholder 6">
            <a:extLst>
              <a:ext uri="{FF2B5EF4-FFF2-40B4-BE49-F238E27FC236}">
                <a16:creationId xmlns:a16="http://schemas.microsoft.com/office/drawing/2014/main" id="{500426C6-8C3F-43D0-8377-3DAE5D593E0E}"/>
              </a:ext>
            </a:extLst>
          </p:cNvPr>
          <p:cNvSpPr>
            <a:spLocks noGrp="1"/>
          </p:cNvSpPr>
          <p:nvPr>
            <p:ph type="dt" sz="half" idx="10"/>
          </p:nvPr>
        </p:nvSpPr>
        <p:spPr/>
        <p:txBody>
          <a:bodyPr/>
          <a:lstStyle/>
          <a:p>
            <a:fld id="{94AEDBBC-E685-4A6D-8EEE-636405D51B46}" type="datetime1">
              <a:rPr lang="en-US" smtClean="0"/>
              <a:t>10/30/2020</a:t>
            </a:fld>
            <a:endParaRPr lang="en-US" dirty="0"/>
          </a:p>
        </p:txBody>
      </p:sp>
      <p:sp>
        <p:nvSpPr>
          <p:cNvPr id="8" name="Footer Placeholder 7">
            <a:extLst>
              <a:ext uri="{FF2B5EF4-FFF2-40B4-BE49-F238E27FC236}">
                <a16:creationId xmlns:a16="http://schemas.microsoft.com/office/drawing/2014/main" id="{FE62696F-2295-433D-B70B-9D75F638A90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3091286-F9D0-4C5C-BACA-6C48244FE47F}"/>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934527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3" name="Date Placeholder 2">
            <a:extLst>
              <a:ext uri="{FF2B5EF4-FFF2-40B4-BE49-F238E27FC236}">
                <a16:creationId xmlns:a16="http://schemas.microsoft.com/office/drawing/2014/main" id="{D95A0C0E-AB12-43A7-A9B8-9E2A67A0B7CD}"/>
              </a:ext>
            </a:extLst>
          </p:cNvPr>
          <p:cNvSpPr>
            <a:spLocks noGrp="1"/>
          </p:cNvSpPr>
          <p:nvPr>
            <p:ph type="dt" sz="half" idx="10"/>
          </p:nvPr>
        </p:nvSpPr>
        <p:spPr/>
        <p:txBody>
          <a:bodyPr/>
          <a:lstStyle/>
          <a:p>
            <a:fld id="{ED694D4B-B806-48FD-96E2-36B77E4C7C8C}" type="datetime1">
              <a:rPr lang="en-US" smtClean="0"/>
              <a:t>10/30/2020</a:t>
            </a:fld>
            <a:endParaRPr lang="en-US" dirty="0"/>
          </a:p>
        </p:txBody>
      </p:sp>
      <p:sp>
        <p:nvSpPr>
          <p:cNvPr id="4" name="Footer Placeholder 3">
            <a:extLst>
              <a:ext uri="{FF2B5EF4-FFF2-40B4-BE49-F238E27FC236}">
                <a16:creationId xmlns:a16="http://schemas.microsoft.com/office/drawing/2014/main" id="{31463121-0FFB-4E7E-8153-1E120D87B2F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78E9AF5-BFF5-46E1-8385-8BEFC40DD76C}"/>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386061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2" name="Date Placeholder 1">
            <a:extLst>
              <a:ext uri="{FF2B5EF4-FFF2-40B4-BE49-F238E27FC236}">
                <a16:creationId xmlns:a16="http://schemas.microsoft.com/office/drawing/2014/main" id="{B3146F1F-25F1-4761-9180-F96F73F449F0}"/>
              </a:ext>
            </a:extLst>
          </p:cNvPr>
          <p:cNvSpPr>
            <a:spLocks noGrp="1"/>
          </p:cNvSpPr>
          <p:nvPr>
            <p:ph type="dt" sz="half" idx="10"/>
          </p:nvPr>
        </p:nvSpPr>
        <p:spPr/>
        <p:txBody>
          <a:bodyPr/>
          <a:lstStyle/>
          <a:p>
            <a:fld id="{EB21745B-F06E-4C93-9338-DB494A07776C}" type="datetime1">
              <a:rPr lang="en-US" smtClean="0"/>
              <a:t>10/30/2020</a:t>
            </a:fld>
            <a:endParaRPr lang="en-US" dirty="0"/>
          </a:p>
        </p:txBody>
      </p:sp>
      <p:sp>
        <p:nvSpPr>
          <p:cNvPr id="3" name="Footer Placeholder 2">
            <a:extLst>
              <a:ext uri="{FF2B5EF4-FFF2-40B4-BE49-F238E27FC236}">
                <a16:creationId xmlns:a16="http://schemas.microsoft.com/office/drawing/2014/main" id="{CD591A2A-0628-412E-A742-C78F675A8A9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1E34E29-B5AC-404B-9502-E7BE2B224524}"/>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516814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040" y="237744"/>
            <a:ext cx="10268712" cy="530225"/>
          </a:xfrm>
        </p:spPr>
        <p:txBody>
          <a:bodyPr anchor="b"/>
          <a:lstStyle>
            <a:lvl1pPr>
              <a:defRPr sz="3200">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a:xfrm>
            <a:off x="5012618" y="926125"/>
            <a:ext cx="6719133" cy="4677019"/>
          </a:xfrm>
        </p:spPr>
        <p:txBody>
          <a:bodyPr/>
          <a:lstStyle>
            <a:lvl1pPr>
              <a:defRPr sz="3200">
                <a:solidFill>
                  <a:schemeClr val="bg2">
                    <a:lumMod val="25000"/>
                  </a:schemeClr>
                </a:solidFill>
              </a:defRPr>
            </a:lvl1pPr>
            <a:lvl2pPr>
              <a:defRPr sz="2800">
                <a:solidFill>
                  <a:schemeClr val="bg2">
                    <a:lumMod val="25000"/>
                  </a:schemeClr>
                </a:solidFill>
              </a:defRPr>
            </a:lvl2pPr>
            <a:lvl3pPr>
              <a:defRPr sz="2400">
                <a:solidFill>
                  <a:schemeClr val="bg2">
                    <a:lumMod val="25000"/>
                  </a:schemeClr>
                </a:solidFill>
              </a:defRPr>
            </a:lvl3pPr>
            <a:lvl4pPr>
              <a:defRPr sz="2000">
                <a:solidFill>
                  <a:schemeClr val="bg2">
                    <a:lumMod val="25000"/>
                  </a:schemeClr>
                </a:solidFill>
              </a:defRPr>
            </a:lvl4pPr>
            <a:lvl5pPr>
              <a:defRPr sz="2000">
                <a:solidFill>
                  <a:schemeClr val="bg2">
                    <a:lumMod val="25000"/>
                  </a:schemeClr>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63040" y="926125"/>
            <a:ext cx="3382840" cy="4684957"/>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5" name="Date Placeholder 4">
            <a:extLst>
              <a:ext uri="{FF2B5EF4-FFF2-40B4-BE49-F238E27FC236}">
                <a16:creationId xmlns:a16="http://schemas.microsoft.com/office/drawing/2014/main" id="{758B43D4-5600-443B-B12F-5D18195F75D2}"/>
              </a:ext>
            </a:extLst>
          </p:cNvPr>
          <p:cNvSpPr>
            <a:spLocks noGrp="1"/>
          </p:cNvSpPr>
          <p:nvPr>
            <p:ph type="dt" sz="half" idx="10"/>
          </p:nvPr>
        </p:nvSpPr>
        <p:spPr/>
        <p:txBody>
          <a:bodyPr/>
          <a:lstStyle/>
          <a:p>
            <a:fld id="{A60CF9DA-353C-42A4-8EB9-5012DA22F4E9}" type="datetime1">
              <a:rPr lang="en-US" smtClean="0"/>
              <a:t>10/30/2020</a:t>
            </a:fld>
            <a:endParaRPr lang="en-US" dirty="0"/>
          </a:p>
        </p:txBody>
      </p:sp>
      <p:sp>
        <p:nvSpPr>
          <p:cNvPr id="6" name="Footer Placeholder 5">
            <a:extLst>
              <a:ext uri="{FF2B5EF4-FFF2-40B4-BE49-F238E27FC236}">
                <a16:creationId xmlns:a16="http://schemas.microsoft.com/office/drawing/2014/main" id="{A4A60403-6DD9-4A35-9C8E-D7178002EB9D}"/>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29797CCA-4692-4ED8-A1BA-41C85B4AA4B6}"/>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98779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24" y="1"/>
            <a:ext cx="12188952" cy="6857999"/>
          </a:xfrm>
          <a:prstGeom prst="rect">
            <a:avLst/>
          </a:prstGeom>
        </p:spPr>
      </p:pic>
      <p:sp>
        <p:nvSpPr>
          <p:cNvPr id="2" name="Title Placeholder 1"/>
          <p:cNvSpPr>
            <a:spLocks noGrp="1"/>
          </p:cNvSpPr>
          <p:nvPr>
            <p:ph type="title"/>
          </p:nvPr>
        </p:nvSpPr>
        <p:spPr>
          <a:xfrm>
            <a:off x="1461846" y="237045"/>
            <a:ext cx="10267844" cy="1186019"/>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1461846" y="1479944"/>
            <a:ext cx="1026784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rot="10800000">
            <a:off x="3047" y="4919729"/>
            <a:ext cx="12188952" cy="1955345"/>
          </a:xfrm>
          <a:prstGeom prst="rect">
            <a:avLst/>
          </a:prstGeom>
          <a:effectLst>
            <a:glow rad="38100">
              <a:schemeClr val="accent4">
                <a:lumMod val="20000"/>
                <a:lumOff val="80000"/>
                <a:alpha val="13000"/>
              </a:schemeClr>
            </a:glow>
            <a:softEdge rad="0"/>
          </a:effectLst>
        </p:spPr>
      </p:pic>
      <p:sp>
        <p:nvSpPr>
          <p:cNvPr id="10" name="TextBox 9"/>
          <p:cNvSpPr txBox="1"/>
          <p:nvPr userDrawn="1"/>
        </p:nvSpPr>
        <p:spPr>
          <a:xfrm>
            <a:off x="211494" y="6495181"/>
            <a:ext cx="2438400" cy="276999"/>
          </a:xfrm>
          <a:prstGeom prst="rect">
            <a:avLst/>
          </a:prstGeom>
          <a:noFill/>
          <a:ln>
            <a:noFill/>
          </a:ln>
        </p:spPr>
        <p:txBody>
          <a:bodyPr wrap="square">
            <a:spAutoFit/>
          </a:bodyPr>
          <a:lstStyle/>
          <a:p>
            <a:pPr algn="l" eaLnBrk="0" fontAlgn="base" hangingPunct="0">
              <a:spcBef>
                <a:spcPct val="0"/>
              </a:spcBef>
              <a:spcAft>
                <a:spcPct val="0"/>
              </a:spcAft>
              <a:defRPr/>
            </a:pPr>
            <a:r>
              <a:rPr lang="en-US" sz="1200" b="1" dirty="0">
                <a:solidFill>
                  <a:schemeClr val="bg1"/>
                </a:solidFill>
                <a:latin typeface="Helvetica" panose="020B0604020202030204" pitchFamily="34" charset="0"/>
              </a:rPr>
              <a:t>fisherphillips.com</a:t>
            </a:r>
          </a:p>
        </p:txBody>
      </p:sp>
      <p:sp>
        <p:nvSpPr>
          <p:cNvPr id="4" name="Date Placeholder 3">
            <a:extLst>
              <a:ext uri="{FF2B5EF4-FFF2-40B4-BE49-F238E27FC236}">
                <a16:creationId xmlns:a16="http://schemas.microsoft.com/office/drawing/2014/main" id="{B2E67890-EAD8-4ADA-BBA4-E3D0F3C5C7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43F78-FBE8-479E-AF5C-B4BA823541C2}" type="datetime1">
              <a:rPr lang="en-US" smtClean="0"/>
              <a:t>10/30/2020</a:t>
            </a:fld>
            <a:endParaRPr lang="en-US" dirty="0"/>
          </a:p>
        </p:txBody>
      </p:sp>
      <p:sp>
        <p:nvSpPr>
          <p:cNvPr id="5" name="Footer Placeholder 4">
            <a:extLst>
              <a:ext uri="{FF2B5EF4-FFF2-40B4-BE49-F238E27FC236}">
                <a16:creationId xmlns:a16="http://schemas.microsoft.com/office/drawing/2014/main" id="{F6E63893-9B97-4E72-9944-04C388A2E0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09D5F22-B7FE-4F39-9886-E0ADEE3680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ED3E8-DA8D-4C87-AC13-D8A0D53845D2}" type="slidenum">
              <a:rPr lang="en-US" smtClean="0"/>
              <a:t>‹#›</a:t>
            </a:fld>
            <a:endParaRPr lang="en-US" dirty="0"/>
          </a:p>
        </p:txBody>
      </p:sp>
    </p:spTree>
    <p:extLst>
      <p:ext uri="{BB962C8B-B14F-4D97-AF65-F5344CB8AC3E}">
        <p14:creationId xmlns:p14="http://schemas.microsoft.com/office/powerpoint/2010/main" val="23137884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l" defTabSz="914400" rtl="0" eaLnBrk="1" latinLnBrk="0" hangingPunct="1">
        <a:lnSpc>
          <a:spcPct val="90000"/>
        </a:lnSpc>
        <a:spcBef>
          <a:spcPct val="0"/>
        </a:spcBef>
        <a:buNone/>
        <a:defRPr sz="4000" kern="1200">
          <a:solidFill>
            <a:schemeClr val="bg2">
              <a:lumMod val="25000"/>
            </a:schemeClr>
          </a:solidFill>
          <a:latin typeface="Helvetica" panose="020B0604020202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Helvetica" panose="020B0604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Helvetica" panose="020B0604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Helvetica" panose="020B0604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Helvetica" panose="020B0604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Helvetica" panose="020B0604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611F6AA-37DE-4AB8-BD7D-7A433EB48C67}"/>
              </a:ext>
            </a:extLst>
          </p:cNvPr>
          <p:cNvSpPr>
            <a:spLocks noGrp="1"/>
          </p:cNvSpPr>
          <p:nvPr>
            <p:ph type="ctrTitle"/>
          </p:nvPr>
        </p:nvSpPr>
        <p:spPr>
          <a:xfrm>
            <a:off x="1524000" y="1122363"/>
            <a:ext cx="9144000" cy="2387600"/>
          </a:xfrm>
        </p:spPr>
        <p:txBody>
          <a:bodyPr>
            <a:normAutofit/>
          </a:bodyPr>
          <a:lstStyle/>
          <a:p>
            <a:r>
              <a:rPr lang="en-US" dirty="0"/>
              <a:t>How to Conduct an Investigation</a:t>
            </a:r>
          </a:p>
        </p:txBody>
      </p:sp>
      <p:sp>
        <p:nvSpPr>
          <p:cNvPr id="5" name="Subtitle 2">
            <a:extLst>
              <a:ext uri="{FF2B5EF4-FFF2-40B4-BE49-F238E27FC236}">
                <a16:creationId xmlns:a16="http://schemas.microsoft.com/office/drawing/2014/main" id="{7B5D4120-0E4C-458A-A057-B1819FC164E1}"/>
              </a:ext>
            </a:extLst>
          </p:cNvPr>
          <p:cNvSpPr>
            <a:spLocks noGrp="1"/>
          </p:cNvSpPr>
          <p:nvPr>
            <p:ph type="subTitle" idx="1"/>
          </p:nvPr>
        </p:nvSpPr>
        <p:spPr>
          <a:xfrm>
            <a:off x="1524000" y="3602038"/>
            <a:ext cx="9144000" cy="1655762"/>
          </a:xfrm>
        </p:spPr>
        <p:txBody>
          <a:bodyPr>
            <a:normAutofit/>
          </a:bodyPr>
          <a:lstStyle/>
          <a:p>
            <a:endParaRPr lang="en-US" dirty="0"/>
          </a:p>
          <a:p>
            <a:r>
              <a:rPr lang="en-US" i="1" dirty="0"/>
              <a:t>Rina Grassotti</a:t>
            </a:r>
          </a:p>
          <a:p>
            <a:r>
              <a:rPr lang="en-US" i="1" dirty="0"/>
              <a:t>Michael Holt</a:t>
            </a:r>
          </a:p>
        </p:txBody>
      </p:sp>
    </p:spTree>
    <p:extLst>
      <p:ext uri="{BB962C8B-B14F-4D97-AF65-F5344CB8AC3E}">
        <p14:creationId xmlns:p14="http://schemas.microsoft.com/office/powerpoint/2010/main" val="3012493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337EA09-88B1-4F46-9E07-DD843BD2895E}"/>
              </a:ext>
            </a:extLst>
          </p:cNvPr>
          <p:cNvSpPr>
            <a:spLocks noGrp="1"/>
          </p:cNvSpPr>
          <p:nvPr>
            <p:ph type="title"/>
          </p:nvPr>
        </p:nvSpPr>
        <p:spPr>
          <a:xfrm>
            <a:off x="838200" y="365125"/>
            <a:ext cx="10515600" cy="1325563"/>
          </a:xfrm>
        </p:spPr>
        <p:txBody>
          <a:bodyPr/>
          <a:lstStyle/>
          <a:p>
            <a:r>
              <a:rPr lang="en-US" dirty="0"/>
              <a:t>Requirement for Continuing Review</a:t>
            </a:r>
          </a:p>
        </p:txBody>
      </p:sp>
      <p:sp>
        <p:nvSpPr>
          <p:cNvPr id="5" name="Content Placeholder 2">
            <a:extLst>
              <a:ext uri="{FF2B5EF4-FFF2-40B4-BE49-F238E27FC236}">
                <a16:creationId xmlns:a16="http://schemas.microsoft.com/office/drawing/2014/main" id="{8E851EA7-C8E3-40E7-BD11-EF690C4046B8}"/>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Must continuously consider whether evidence might require or allow Formal Complaint to be dismissed</a:t>
            </a:r>
          </a:p>
          <a:p>
            <a:pPr marL="342900" indent="-342900" algn="l">
              <a:buFont typeface="Arial" panose="020B0604020202020204" pitchFamily="34" charset="0"/>
              <a:buChar char="•"/>
            </a:pPr>
            <a:r>
              <a:rPr lang="en-US" dirty="0"/>
              <a:t>Immediately notify Title IX Coordinator and provide the new information in writing</a:t>
            </a:r>
          </a:p>
        </p:txBody>
      </p:sp>
    </p:spTree>
    <p:extLst>
      <p:ext uri="{BB962C8B-B14F-4D97-AF65-F5344CB8AC3E}">
        <p14:creationId xmlns:p14="http://schemas.microsoft.com/office/powerpoint/2010/main" val="780449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D2FEBE2-B4A2-4057-9B19-5155415F2543}"/>
              </a:ext>
            </a:extLst>
          </p:cNvPr>
          <p:cNvSpPr>
            <a:spLocks noGrp="1"/>
          </p:cNvSpPr>
          <p:nvPr>
            <p:ph type="title"/>
          </p:nvPr>
        </p:nvSpPr>
        <p:spPr>
          <a:xfrm>
            <a:off x="838200" y="365125"/>
            <a:ext cx="10515600" cy="1325563"/>
          </a:xfrm>
        </p:spPr>
        <p:txBody>
          <a:bodyPr/>
          <a:lstStyle/>
          <a:p>
            <a:r>
              <a:rPr lang="en-US" dirty="0"/>
              <a:t>Availability for Hearing</a:t>
            </a:r>
          </a:p>
        </p:txBody>
      </p:sp>
      <p:sp>
        <p:nvSpPr>
          <p:cNvPr id="5" name="Content Placeholder 2">
            <a:extLst>
              <a:ext uri="{FF2B5EF4-FFF2-40B4-BE49-F238E27FC236}">
                <a16:creationId xmlns:a16="http://schemas.microsoft.com/office/drawing/2014/main" id="{9977B417-41B9-4482-91A9-E39B8F21CB48}"/>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The investigator should be present or available during the hearing</a:t>
            </a:r>
          </a:p>
        </p:txBody>
      </p:sp>
    </p:spTree>
    <p:extLst>
      <p:ext uri="{BB962C8B-B14F-4D97-AF65-F5344CB8AC3E}">
        <p14:creationId xmlns:p14="http://schemas.microsoft.com/office/powerpoint/2010/main" val="2670597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18B7EBE-2D11-4C09-942B-420CB4CCC4D0}"/>
              </a:ext>
            </a:extLst>
          </p:cNvPr>
          <p:cNvSpPr>
            <a:spLocks noGrp="1"/>
          </p:cNvSpPr>
          <p:nvPr>
            <p:ph type="title"/>
          </p:nvPr>
        </p:nvSpPr>
        <p:spPr>
          <a:xfrm>
            <a:off x="838200" y="365125"/>
            <a:ext cx="10515600" cy="1325563"/>
          </a:xfrm>
        </p:spPr>
        <p:txBody>
          <a:bodyPr/>
          <a:lstStyle/>
          <a:p>
            <a:r>
              <a:rPr lang="en-US" dirty="0"/>
              <a:t>Coming Up</a:t>
            </a:r>
          </a:p>
        </p:txBody>
      </p:sp>
      <p:sp>
        <p:nvSpPr>
          <p:cNvPr id="5" name="Content Placeholder 2">
            <a:extLst>
              <a:ext uri="{FF2B5EF4-FFF2-40B4-BE49-F238E27FC236}">
                <a16:creationId xmlns:a16="http://schemas.microsoft.com/office/drawing/2014/main" id="{AC075D93-CEFE-48C1-B691-5C3E79C9CBFC}"/>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Impartiality and fairness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Evidence issues</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952165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1E6968-5787-4A1E-AB15-A8848792710F}"/>
              </a:ext>
            </a:extLst>
          </p:cNvPr>
          <p:cNvSpPr>
            <a:spLocks noGrp="1"/>
          </p:cNvSpPr>
          <p:nvPr>
            <p:ph type="title"/>
          </p:nvPr>
        </p:nvSpPr>
        <p:spPr>
          <a:xfrm>
            <a:off x="838200" y="365125"/>
            <a:ext cx="10515600" cy="1325563"/>
          </a:xfrm>
        </p:spPr>
        <p:txBody>
          <a:bodyPr/>
          <a:lstStyle/>
          <a:p>
            <a:r>
              <a:rPr lang="en-US" dirty="0"/>
              <a:t>Learning Outcomes</a:t>
            </a:r>
          </a:p>
        </p:txBody>
      </p:sp>
      <p:sp>
        <p:nvSpPr>
          <p:cNvPr id="5" name="Content Placeholder 2">
            <a:extLst>
              <a:ext uri="{FF2B5EF4-FFF2-40B4-BE49-F238E27FC236}">
                <a16:creationId xmlns:a16="http://schemas.microsoft.com/office/drawing/2014/main" id="{6884EEF5-E104-4164-802E-E7983680D76C}"/>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200" dirty="0">
                <a:solidFill>
                  <a:schemeClr val="tx1"/>
                </a:solidFill>
              </a:rPr>
              <a:t>Understand:</a:t>
            </a:r>
          </a:p>
          <a:p>
            <a:pPr marL="914400" lvl="1" indent="-457200">
              <a:buFont typeface="+mj-lt"/>
              <a:buAutoNum type="arabicPeriod"/>
            </a:pPr>
            <a:r>
              <a:rPr lang="en-US" sz="2200" dirty="0">
                <a:solidFill>
                  <a:schemeClr val="tx1"/>
                </a:solidFill>
              </a:rPr>
              <a:t>Investigator’s responsibilities</a:t>
            </a:r>
          </a:p>
          <a:p>
            <a:pPr marL="342900" lvl="1" indent="-342900">
              <a:lnSpc>
                <a:spcPct val="100000"/>
              </a:lnSpc>
              <a:spcBef>
                <a:spcPts val="1000"/>
              </a:spcBef>
              <a:buFont typeface="Arial" panose="020B0604020202020204" pitchFamily="34" charset="0"/>
              <a:buChar char="•"/>
            </a:pPr>
            <a:r>
              <a:rPr lang="en-US" sz="2200" dirty="0">
                <a:solidFill>
                  <a:schemeClr val="tx1"/>
                </a:solidFill>
              </a:rPr>
              <a:t>Understand how to:</a:t>
            </a:r>
          </a:p>
          <a:p>
            <a:pPr marL="914400" lvl="1" indent="-457200">
              <a:buFont typeface="+mj-lt"/>
              <a:buAutoNum type="arabicPeriod"/>
            </a:pPr>
            <a:r>
              <a:rPr lang="en-US" sz="2200" dirty="0">
                <a:solidFill>
                  <a:schemeClr val="tx1"/>
                </a:solidFill>
              </a:rPr>
              <a:t>Conduct an investigation</a:t>
            </a:r>
          </a:p>
          <a:p>
            <a:pPr marL="914400" lvl="1" indent="-457200">
              <a:buFont typeface="+mj-lt"/>
              <a:buAutoNum type="arabicPeriod"/>
            </a:pPr>
            <a:r>
              <a:rPr lang="en-US" sz="2200" dirty="0">
                <a:solidFill>
                  <a:schemeClr val="tx1"/>
                </a:solidFill>
              </a:rPr>
              <a:t>Provide notice of meetings</a:t>
            </a:r>
          </a:p>
          <a:p>
            <a:pPr marL="914400" lvl="1" indent="-457200">
              <a:buFont typeface="+mj-lt"/>
              <a:buAutoNum type="arabicPeriod"/>
            </a:pPr>
            <a:r>
              <a:rPr lang="en-US" sz="2200" dirty="0">
                <a:solidFill>
                  <a:schemeClr val="tx1"/>
                </a:solidFill>
              </a:rPr>
              <a:t>Gather and evaluate evidence</a:t>
            </a:r>
          </a:p>
          <a:p>
            <a:pPr marL="914400" lvl="1" indent="-457200">
              <a:buFont typeface="+mj-lt"/>
              <a:buAutoNum type="arabicPeriod"/>
            </a:pPr>
            <a:r>
              <a:rPr lang="en-US" sz="2200" dirty="0">
                <a:solidFill>
                  <a:schemeClr val="tx1"/>
                </a:solidFill>
              </a:rPr>
              <a:t>Write an investigative report</a:t>
            </a:r>
          </a:p>
          <a:p>
            <a:pPr marL="914400" lvl="1" indent="-457200">
              <a:buFont typeface="+mj-lt"/>
              <a:buAutoNum type="arabicPeriod"/>
            </a:pPr>
            <a:r>
              <a:rPr lang="en-US" sz="2200" dirty="0">
                <a:solidFill>
                  <a:schemeClr val="tx1"/>
                </a:solidFill>
              </a:rPr>
              <a:t>Fulfill continuing review obligations</a:t>
            </a:r>
          </a:p>
          <a:p>
            <a:pPr lvl="1"/>
            <a:endParaRPr lang="en-US" dirty="0"/>
          </a:p>
          <a:p>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963306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43B2D09-55C1-4695-AB54-E81391FB9209}"/>
              </a:ext>
            </a:extLst>
          </p:cNvPr>
          <p:cNvSpPr>
            <a:spLocks noGrp="1"/>
          </p:cNvSpPr>
          <p:nvPr>
            <p:ph type="title"/>
          </p:nvPr>
        </p:nvSpPr>
        <p:spPr>
          <a:xfrm>
            <a:off x="838200" y="365125"/>
            <a:ext cx="10515600" cy="1325563"/>
          </a:xfrm>
        </p:spPr>
        <p:txBody>
          <a:bodyPr/>
          <a:lstStyle/>
          <a:p>
            <a:r>
              <a:rPr lang="en-US" dirty="0"/>
              <a:t>Sexual Misconduct Response Policy</a:t>
            </a:r>
          </a:p>
        </p:txBody>
      </p:sp>
      <p:sp>
        <p:nvSpPr>
          <p:cNvPr id="5" name="Content Placeholder 2">
            <a:extLst>
              <a:ext uri="{FF2B5EF4-FFF2-40B4-BE49-F238E27FC236}">
                <a16:creationId xmlns:a16="http://schemas.microsoft.com/office/drawing/2014/main" id="{7D032A00-E379-4E07-9970-F484C87CF36D}"/>
              </a:ext>
            </a:extLst>
          </p:cNvPr>
          <p:cNvSpPr txBox="1">
            <a:spLocks/>
          </p:cNvSpPr>
          <p:nvPr/>
        </p:nvSpPr>
        <p:spPr>
          <a:xfrm>
            <a:off x="1198880" y="1479944"/>
            <a:ext cx="10530810" cy="466515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571500" indent="-571500" algn="l">
              <a:buFont typeface="Arial" panose="020B0604020202020204" pitchFamily="34" charset="0"/>
              <a:buAutoNum type="romanUcPeriod"/>
            </a:pPr>
            <a:r>
              <a:rPr lang="en-US" sz="2400" dirty="0"/>
              <a:t>Introduction and Scope of Policy</a:t>
            </a:r>
          </a:p>
          <a:p>
            <a:pPr marL="571500" indent="-571500" algn="l">
              <a:buFont typeface="Arial" panose="020B0604020202020204" pitchFamily="34" charset="0"/>
              <a:buAutoNum type="romanUcPeriod"/>
            </a:pPr>
            <a:r>
              <a:rPr lang="en-US" sz="2400" dirty="0"/>
              <a:t>Definitions</a:t>
            </a:r>
          </a:p>
          <a:p>
            <a:pPr marL="571500" indent="-571500" algn="l">
              <a:buFont typeface="Arial" panose="020B0604020202020204" pitchFamily="34" charset="0"/>
              <a:buAutoNum type="romanUcPeriod"/>
            </a:pPr>
            <a:r>
              <a:rPr lang="en-US" sz="2400" dirty="0"/>
              <a:t>Reporting &amp; Complaint Procedures</a:t>
            </a:r>
          </a:p>
          <a:p>
            <a:pPr marL="571500" indent="-571500" algn="l">
              <a:buFont typeface="Arial" panose="020B0604020202020204" pitchFamily="34" charset="0"/>
              <a:buAutoNum type="romanUcPeriod"/>
            </a:pPr>
            <a:r>
              <a:rPr lang="en-US" sz="2400" dirty="0"/>
              <a:t>Disposition of Formal Complaints &amp; </a:t>
            </a:r>
            <a:br>
              <a:rPr lang="en-US" sz="2400" dirty="0"/>
            </a:br>
            <a:r>
              <a:rPr lang="en-US" sz="2400" b="1" dirty="0"/>
              <a:t>Pre-Investigation Process</a:t>
            </a:r>
          </a:p>
          <a:p>
            <a:pPr marL="571500" indent="-571500" algn="l">
              <a:buFont typeface="Arial" panose="020B0604020202020204" pitchFamily="34" charset="0"/>
              <a:buAutoNum type="romanUcPeriod"/>
            </a:pPr>
            <a:r>
              <a:rPr lang="en-US" sz="2400" b="1" dirty="0"/>
              <a:t>Investigation</a:t>
            </a:r>
          </a:p>
          <a:p>
            <a:pPr marL="571500" indent="-571500" algn="l">
              <a:buFont typeface="Arial" panose="020B0604020202020204" pitchFamily="34" charset="0"/>
              <a:buAutoNum type="romanUcPeriod"/>
            </a:pPr>
            <a:r>
              <a:rPr lang="en-US" sz="2400" dirty="0"/>
              <a:t>Hearing</a:t>
            </a:r>
          </a:p>
          <a:p>
            <a:pPr marL="571500" indent="-571500" algn="l">
              <a:buFont typeface="Arial" panose="020B0604020202020204" pitchFamily="34" charset="0"/>
              <a:buAutoNum type="romanUcPeriod"/>
            </a:pPr>
            <a:r>
              <a:rPr lang="en-US" sz="2400" dirty="0"/>
              <a:t>Appeals</a:t>
            </a:r>
          </a:p>
          <a:p>
            <a:pPr marL="571500" indent="-571500" algn="l">
              <a:buFont typeface="Arial" panose="020B0604020202020204" pitchFamily="34" charset="0"/>
              <a:buAutoNum type="romanUcPeriod"/>
            </a:pPr>
            <a:r>
              <a:rPr lang="en-US" sz="2400" dirty="0"/>
              <a:t>Informal Resolution</a:t>
            </a:r>
          </a:p>
          <a:p>
            <a:pPr marL="571500" indent="-571500" algn="l">
              <a:buFont typeface="Arial" panose="020B0604020202020204" pitchFamily="34" charset="0"/>
              <a:buAutoNum type="romanUcPeriod"/>
            </a:pPr>
            <a:r>
              <a:rPr lang="en-US" sz="2400" dirty="0"/>
              <a:t>Law Enforcement &amp; </a:t>
            </a:r>
            <a:br>
              <a:rPr lang="en-US" sz="2400" dirty="0"/>
            </a:br>
            <a:r>
              <a:rPr lang="en-US" sz="2400" dirty="0"/>
              <a:t>Confidential Resources</a:t>
            </a:r>
          </a:p>
          <a:p>
            <a:pPr marL="571500" indent="-571500" algn="l">
              <a:buFont typeface="Arial" panose="020B0604020202020204" pitchFamily="34" charset="0"/>
              <a:buAutoNum type="romanUcPeriod"/>
            </a:pPr>
            <a:r>
              <a:rPr lang="en-US" sz="2400" dirty="0"/>
              <a:t>Additional Considerations</a:t>
            </a:r>
          </a:p>
        </p:txBody>
      </p:sp>
      <p:pic>
        <p:nvPicPr>
          <p:cNvPr id="6" name="Content Placeholder 3">
            <a:extLst>
              <a:ext uri="{FF2B5EF4-FFF2-40B4-BE49-F238E27FC236}">
                <a16:creationId xmlns:a16="http://schemas.microsoft.com/office/drawing/2014/main" id="{37FF2CC8-EB5F-49F6-A4B9-0F62456B12EF}"/>
              </a:ext>
            </a:extLst>
          </p:cNvPr>
          <p:cNvPicPr>
            <a:picLocks noChangeAspect="1"/>
          </p:cNvPicPr>
          <p:nvPr/>
        </p:nvPicPr>
        <p:blipFill rotWithShape="1">
          <a:blip r:embed="rId2">
            <a:grayscl/>
            <a:lum contrast="20000"/>
          </a:blip>
          <a:srcRect t="1" b="27934"/>
          <a:stretch/>
        </p:blipFill>
        <p:spPr>
          <a:xfrm>
            <a:off x="6747572" y="2218245"/>
            <a:ext cx="5326056" cy="466515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51883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22488D-507E-4927-AFAC-6A17FE51DF2E}"/>
              </a:ext>
            </a:extLst>
          </p:cNvPr>
          <p:cNvSpPr>
            <a:spLocks noGrp="1"/>
          </p:cNvSpPr>
          <p:nvPr>
            <p:ph type="title"/>
          </p:nvPr>
        </p:nvSpPr>
        <p:spPr>
          <a:xfrm>
            <a:off x="838200" y="365125"/>
            <a:ext cx="10515600" cy="1325563"/>
          </a:xfrm>
        </p:spPr>
        <p:txBody>
          <a:bodyPr/>
          <a:lstStyle/>
          <a:p>
            <a:r>
              <a:rPr lang="en-US" dirty="0"/>
              <a:t>Investigator’s Responsibilities</a:t>
            </a:r>
          </a:p>
        </p:txBody>
      </p:sp>
      <p:sp>
        <p:nvSpPr>
          <p:cNvPr id="5" name="Content Placeholder 2">
            <a:extLst>
              <a:ext uri="{FF2B5EF4-FFF2-40B4-BE49-F238E27FC236}">
                <a16:creationId xmlns:a16="http://schemas.microsoft.com/office/drawing/2014/main" id="{B85B1C35-034F-4E28-AB6C-6EC8F02B48AF}"/>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Gather evidence and conduct witness interviews</a:t>
            </a:r>
          </a:p>
          <a:p>
            <a:pPr marL="342900" indent="-342900" algn="l">
              <a:buFont typeface="Arial" panose="020B0604020202020204" pitchFamily="34" charset="0"/>
              <a:buChar char="•"/>
            </a:pPr>
            <a:r>
              <a:rPr lang="en-US" dirty="0"/>
              <a:t>Write investigative report summarizing relevant evidence</a:t>
            </a:r>
          </a:p>
          <a:p>
            <a:pPr marL="342900" indent="-342900" algn="l">
              <a:buFont typeface="Arial" panose="020B0604020202020204" pitchFamily="34" charset="0"/>
              <a:buChar char="•"/>
            </a:pPr>
            <a:r>
              <a:rPr lang="en-US" dirty="0"/>
              <a:t>Understand evidence issues relating to relevance and hearsay</a:t>
            </a:r>
          </a:p>
          <a:p>
            <a:pPr marL="342900" indent="-342900" algn="l">
              <a:buFont typeface="Arial" panose="020B0604020202020204" pitchFamily="34" charset="0"/>
              <a:buChar char="•"/>
            </a:pPr>
            <a:r>
              <a:rPr lang="en-US" dirty="0"/>
              <a:t>Avoid prejudgment of facts at issue, conflicts of interest and bias</a:t>
            </a:r>
          </a:p>
          <a:p>
            <a:pPr marL="342900" indent="-342900" algn="l">
              <a:buFont typeface="Arial" panose="020B0604020202020204" pitchFamily="34" charset="0"/>
              <a:buChar char="•"/>
            </a:pPr>
            <a:r>
              <a:rPr lang="en-US" dirty="0"/>
              <a:t>Follow SMR Policy regarding timeframes, parties’ rights and procedure</a:t>
            </a:r>
          </a:p>
          <a:p>
            <a:pPr marL="342900" indent="-342900" algn="l">
              <a:buFont typeface="Arial" panose="020B0604020202020204" pitchFamily="34" charset="0"/>
              <a:buChar char="•"/>
            </a:pPr>
            <a:r>
              <a:rPr lang="en-US" dirty="0"/>
              <a:t>Be available during hearing</a:t>
            </a:r>
          </a:p>
          <a:p>
            <a:pPr marL="342900" indent="-342900" algn="l">
              <a:buFont typeface="Arial" panose="020B0604020202020204" pitchFamily="34" charset="0"/>
              <a:buChar char="•"/>
            </a:pPr>
            <a:r>
              <a:rPr lang="en-US" dirty="0"/>
              <a:t>Remain Unbiased and Impartial</a:t>
            </a:r>
          </a:p>
          <a:p>
            <a:pPr marL="342900" indent="-342900" algn="l">
              <a:buFont typeface="Arial" panose="020B0604020202020204" pitchFamily="34" charset="0"/>
              <a:buChar char="•"/>
            </a:pPr>
            <a:r>
              <a:rPr lang="en-US" dirty="0"/>
              <a:t>Avoid Conflicts of Interest</a:t>
            </a:r>
          </a:p>
          <a:p>
            <a:endParaRPr lang="en-US" dirty="0"/>
          </a:p>
          <a:p>
            <a:endParaRPr lang="en-US" dirty="0"/>
          </a:p>
        </p:txBody>
      </p:sp>
    </p:spTree>
    <p:extLst>
      <p:ext uri="{BB962C8B-B14F-4D97-AF65-F5344CB8AC3E}">
        <p14:creationId xmlns:p14="http://schemas.microsoft.com/office/powerpoint/2010/main" val="333678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8D180EA-1FA6-4999-8BE6-A8B4C1BAAB09}"/>
              </a:ext>
            </a:extLst>
          </p:cNvPr>
          <p:cNvSpPr>
            <a:spLocks noGrp="1"/>
          </p:cNvSpPr>
          <p:nvPr>
            <p:ph type="title"/>
          </p:nvPr>
        </p:nvSpPr>
        <p:spPr>
          <a:xfrm>
            <a:off x="838200" y="365125"/>
            <a:ext cx="10515600" cy="1325563"/>
          </a:xfrm>
        </p:spPr>
        <p:txBody>
          <a:bodyPr/>
          <a:lstStyle/>
          <a:p>
            <a:r>
              <a:rPr lang="en-US" dirty="0"/>
              <a:t>Timeframe</a:t>
            </a:r>
          </a:p>
        </p:txBody>
      </p:sp>
      <p:sp>
        <p:nvSpPr>
          <p:cNvPr id="5" name="Content Placeholder 2">
            <a:extLst>
              <a:ext uri="{FF2B5EF4-FFF2-40B4-BE49-F238E27FC236}">
                <a16:creationId xmlns:a16="http://schemas.microsoft.com/office/drawing/2014/main" id="{3C0B5C0D-8738-4804-8993-ED00F1339527}"/>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Investigation completed within 30 days from referral</a:t>
            </a:r>
          </a:p>
          <a:p>
            <a:pPr marL="342900" indent="-342900" algn="l">
              <a:buFont typeface="Arial" panose="020B0604020202020204" pitchFamily="34" charset="0"/>
              <a:buChar char="•"/>
            </a:pPr>
            <a:r>
              <a:rPr lang="en-US" dirty="0"/>
              <a:t>Report completed within 45 days from referral</a:t>
            </a:r>
          </a:p>
          <a:p>
            <a:pPr marL="342900" indent="-342900" algn="l">
              <a:buFont typeface="Arial" panose="020B0604020202020204" pitchFamily="34" charset="0"/>
              <a:buChar char="•"/>
            </a:pPr>
            <a:r>
              <a:rPr lang="en-US" dirty="0"/>
              <a:t>Timeframes may be extended for good cause</a:t>
            </a:r>
          </a:p>
        </p:txBody>
      </p:sp>
    </p:spTree>
    <p:extLst>
      <p:ext uri="{BB962C8B-B14F-4D97-AF65-F5344CB8AC3E}">
        <p14:creationId xmlns:p14="http://schemas.microsoft.com/office/powerpoint/2010/main" val="316858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2E53DC4-D0B1-4015-AA3C-BBD8ED252EDE}"/>
              </a:ext>
            </a:extLst>
          </p:cNvPr>
          <p:cNvSpPr>
            <a:spLocks noGrp="1"/>
          </p:cNvSpPr>
          <p:nvPr>
            <p:ph type="title"/>
          </p:nvPr>
        </p:nvSpPr>
        <p:spPr>
          <a:xfrm>
            <a:off x="838200" y="365125"/>
            <a:ext cx="10515600" cy="1325563"/>
          </a:xfrm>
        </p:spPr>
        <p:txBody>
          <a:bodyPr/>
          <a:lstStyle/>
          <a:p>
            <a:r>
              <a:rPr lang="en-US" dirty="0"/>
              <a:t>Gathering Evidence</a:t>
            </a:r>
          </a:p>
        </p:txBody>
      </p:sp>
      <p:sp>
        <p:nvSpPr>
          <p:cNvPr id="5" name="Content Placeholder 2">
            <a:extLst>
              <a:ext uri="{FF2B5EF4-FFF2-40B4-BE49-F238E27FC236}">
                <a16:creationId xmlns:a16="http://schemas.microsoft.com/office/drawing/2014/main" id="{9D470B55-8154-4BED-997D-E91A0FF2D514}"/>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Burden of gathering evidence rests on investigator, not parties</a:t>
            </a:r>
          </a:p>
          <a:p>
            <a:pPr marL="342900" indent="-342900" algn="l">
              <a:buFont typeface="Arial" panose="020B0604020202020204" pitchFamily="34" charset="0"/>
              <a:buChar char="•"/>
            </a:pPr>
            <a:r>
              <a:rPr lang="en-US" dirty="0"/>
              <a:t>Must gather evidence that is “directly related to the allegations”</a:t>
            </a:r>
          </a:p>
          <a:p>
            <a:pPr marL="342900" indent="-342900" algn="l">
              <a:buFont typeface="Arial" panose="020B0604020202020204" pitchFamily="34" charset="0"/>
              <a:buChar char="•"/>
            </a:pPr>
            <a:r>
              <a:rPr lang="en-US" dirty="0"/>
              <a:t>Includes inculpatory and exculpatory evidence from any party or source</a:t>
            </a:r>
          </a:p>
          <a:p>
            <a:pPr marL="342900" indent="-342900" algn="l">
              <a:buFont typeface="Arial" panose="020B0604020202020204" pitchFamily="34" charset="0"/>
              <a:buChar char="•"/>
            </a:pPr>
            <a:r>
              <a:rPr lang="en-US" dirty="0"/>
              <a:t>Parties have equal opportunity to identify witnesses and present evidence</a:t>
            </a:r>
          </a:p>
          <a:p>
            <a:pPr marL="342900" indent="-342900" algn="l">
              <a:buFont typeface="Arial" panose="020B0604020202020204" pitchFamily="34" charset="0"/>
              <a:buChar char="•"/>
            </a:pPr>
            <a:r>
              <a:rPr lang="en-US" dirty="0"/>
              <a:t>No restrictions on Parties’ ability to discuss allegations or gather/present relevant evidence</a:t>
            </a:r>
          </a:p>
          <a:p>
            <a:pPr marL="342900" indent="-342900" algn="l">
              <a:buFont typeface="Arial" panose="020B0604020202020204" pitchFamily="34" charset="0"/>
              <a:buChar char="•"/>
            </a:pPr>
            <a:r>
              <a:rPr lang="en-US" dirty="0"/>
              <a:t>Prohibition on altering or preventing a witness’s statement or participation</a:t>
            </a:r>
          </a:p>
          <a:p>
            <a:pPr marL="342900" indent="-342900" algn="l">
              <a:buFont typeface="Arial" panose="020B0604020202020204" pitchFamily="34" charset="0"/>
              <a:buChar char="•"/>
            </a:pPr>
            <a:r>
              <a:rPr lang="en-US" dirty="0"/>
              <a:t>Need Party’s voluntary, written consent to access, consider or disclose medical records</a:t>
            </a:r>
          </a:p>
          <a:p>
            <a:pPr marL="342900" indent="-342900" algn="l">
              <a:buFont typeface="Arial" panose="020B0604020202020204" pitchFamily="34" charset="0"/>
              <a:buChar char="•"/>
            </a:pPr>
            <a:endParaRPr lang="en-US" b="1" dirty="0"/>
          </a:p>
        </p:txBody>
      </p:sp>
    </p:spTree>
    <p:extLst>
      <p:ext uri="{BB962C8B-B14F-4D97-AF65-F5344CB8AC3E}">
        <p14:creationId xmlns:p14="http://schemas.microsoft.com/office/powerpoint/2010/main" val="1590389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449607-BD1A-4BC1-8594-B22744542C21}"/>
              </a:ext>
            </a:extLst>
          </p:cNvPr>
          <p:cNvSpPr>
            <a:spLocks noGrp="1"/>
          </p:cNvSpPr>
          <p:nvPr>
            <p:ph type="title"/>
          </p:nvPr>
        </p:nvSpPr>
        <p:spPr>
          <a:xfrm>
            <a:off x="838200" y="365125"/>
            <a:ext cx="10515600" cy="1325563"/>
          </a:xfrm>
        </p:spPr>
        <p:txBody>
          <a:bodyPr/>
          <a:lstStyle/>
          <a:p>
            <a:r>
              <a:rPr lang="en-US" dirty="0"/>
              <a:t>Investigative Interviews</a:t>
            </a:r>
          </a:p>
        </p:txBody>
      </p:sp>
      <p:sp>
        <p:nvSpPr>
          <p:cNvPr id="5" name="Content Placeholder 2">
            <a:extLst>
              <a:ext uri="{FF2B5EF4-FFF2-40B4-BE49-F238E27FC236}">
                <a16:creationId xmlns:a16="http://schemas.microsoft.com/office/drawing/2014/main" id="{83902319-633A-4C46-A932-928D04AA9E5C}"/>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5 days written notice of investigative interview to Party or witness</a:t>
            </a:r>
          </a:p>
          <a:p>
            <a:pPr marL="342900" indent="-342900" algn="l" fontAlgn="base">
              <a:buFont typeface="Arial" panose="020B0604020202020204" pitchFamily="34" charset="0"/>
              <a:buChar char="•"/>
            </a:pPr>
            <a:r>
              <a:rPr lang="en-US" dirty="0"/>
              <a:t>Parties have equal opportunity to be accompanied by advisor</a:t>
            </a:r>
          </a:p>
          <a:p>
            <a:pPr marL="342900" indent="-342900" algn="l" fontAlgn="base">
              <a:buFont typeface="Arial" panose="020B0604020202020204" pitchFamily="34" charset="0"/>
              <a:buChar char="•"/>
            </a:pPr>
            <a:r>
              <a:rPr lang="en-US" dirty="0"/>
              <a:t>Advisors are not permitted to speak or participate</a:t>
            </a:r>
          </a:p>
          <a:p>
            <a:pPr marL="342900" indent="-342900" algn="l" fontAlgn="base">
              <a:buFont typeface="Arial" panose="020B0604020202020204" pitchFamily="34" charset="0"/>
              <a:buChar char="•"/>
            </a:pPr>
            <a:r>
              <a:rPr lang="en-US" dirty="0"/>
              <a:t>Party may take short breaks to consult with advisor</a:t>
            </a:r>
          </a:p>
          <a:p>
            <a:pPr marL="342900" indent="-342900" algn="l" fontAlgn="base">
              <a:buFont typeface="Arial" panose="020B0604020202020204" pitchFamily="34" charset="0"/>
              <a:buChar char="•"/>
            </a:pPr>
            <a:r>
              <a:rPr lang="en-US" dirty="0"/>
              <a:t>Parties/advisors have no right to attend investigative interview of another Party or witness </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159677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00ECE19-0A79-4CC7-AC81-D73790B514BA}"/>
              </a:ext>
            </a:extLst>
          </p:cNvPr>
          <p:cNvSpPr>
            <a:spLocks noGrp="1"/>
          </p:cNvSpPr>
          <p:nvPr>
            <p:ph type="title"/>
          </p:nvPr>
        </p:nvSpPr>
        <p:spPr>
          <a:xfrm>
            <a:off x="838200" y="365125"/>
            <a:ext cx="10515600" cy="1325563"/>
          </a:xfrm>
        </p:spPr>
        <p:txBody>
          <a:bodyPr/>
          <a:lstStyle/>
          <a:p>
            <a:r>
              <a:rPr lang="en-US" dirty="0"/>
              <a:t>Parties’ Right to Inspect and Review Evidence</a:t>
            </a:r>
          </a:p>
        </p:txBody>
      </p:sp>
      <p:sp>
        <p:nvSpPr>
          <p:cNvPr id="5" name="Content Placeholder 2">
            <a:extLst>
              <a:ext uri="{FF2B5EF4-FFF2-40B4-BE49-F238E27FC236}">
                <a16:creationId xmlns:a16="http://schemas.microsoft.com/office/drawing/2014/main" id="{3A989DAB-180D-4062-9D02-6471C1088039}"/>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Equal opportunity to inspect and review evidence that is “directly related” to the allegations</a:t>
            </a:r>
          </a:p>
          <a:p>
            <a:pPr marL="342900" indent="-342900" algn="l">
              <a:buFont typeface="Arial" panose="020B0604020202020204" pitchFamily="34" charset="0"/>
              <a:buChar char="•"/>
            </a:pPr>
            <a:r>
              <a:rPr lang="en-US" dirty="0"/>
              <a:t>Best practice: create a log of evidence not turned over</a:t>
            </a:r>
          </a:p>
          <a:p>
            <a:pPr marL="342900" indent="-342900" algn="l">
              <a:buFont typeface="Arial" panose="020B0604020202020204" pitchFamily="34" charset="0"/>
              <a:buChar char="•"/>
            </a:pPr>
            <a:r>
              <a:rPr lang="en-US" dirty="0"/>
              <a:t>Provide evidence for inspection and review</a:t>
            </a:r>
          </a:p>
          <a:p>
            <a:pPr marL="342900" indent="-342900" algn="l">
              <a:buFont typeface="Arial" panose="020B0604020202020204" pitchFamily="34" charset="0"/>
              <a:buChar char="•"/>
            </a:pPr>
            <a:r>
              <a:rPr lang="en-US" dirty="0"/>
              <a:t>Do not share a recording or evidence that was unlawfully obtained</a:t>
            </a:r>
          </a:p>
          <a:p>
            <a:pPr marL="342900" indent="-342900" algn="l">
              <a:buFont typeface="Arial" panose="020B0604020202020204" pitchFamily="34" charset="0"/>
              <a:buChar char="•"/>
            </a:pPr>
            <a:r>
              <a:rPr lang="en-US" dirty="0"/>
              <a:t>Redactions: </a:t>
            </a:r>
          </a:p>
          <a:p>
            <a:pPr marL="800100" lvl="1" indent="-342900">
              <a:buFont typeface="Arial" panose="020B0604020202020204" pitchFamily="34" charset="0"/>
              <a:buChar char="•"/>
            </a:pPr>
            <a:r>
              <a:rPr lang="en-US" dirty="0">
                <a:solidFill>
                  <a:schemeClr val="tx1"/>
                </a:solidFill>
              </a:rPr>
              <a:t>not “directly related” </a:t>
            </a:r>
          </a:p>
          <a:p>
            <a:pPr marL="800100" lvl="1" indent="-342900">
              <a:buFont typeface="Arial" panose="020B0604020202020204" pitchFamily="34" charset="0"/>
              <a:buChar char="•"/>
            </a:pPr>
            <a:r>
              <a:rPr lang="en-US" dirty="0">
                <a:solidFill>
                  <a:schemeClr val="tx1"/>
                </a:solidFill>
              </a:rPr>
              <a:t>barred by the SMR Policy (e.g., legal privilege, treatment records without written consent)</a:t>
            </a:r>
          </a:p>
          <a:p>
            <a:pPr marL="342900" indent="-342900" algn="l">
              <a:buFont typeface="Arial" panose="020B0604020202020204" pitchFamily="34" charset="0"/>
              <a:buChar char="•"/>
            </a:pPr>
            <a:r>
              <a:rPr lang="en-US" dirty="0"/>
              <a:t>Parties have 10 days to submit written response</a:t>
            </a:r>
          </a:p>
          <a:p>
            <a:pPr marL="800100"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1606910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1EE5B79-ABAE-4450-95BB-1CC4FF8F3B2C}"/>
              </a:ext>
            </a:extLst>
          </p:cNvPr>
          <p:cNvSpPr>
            <a:spLocks noGrp="1"/>
          </p:cNvSpPr>
          <p:nvPr>
            <p:ph type="title"/>
          </p:nvPr>
        </p:nvSpPr>
        <p:spPr>
          <a:xfrm>
            <a:off x="838200" y="365125"/>
            <a:ext cx="10515600" cy="1325563"/>
          </a:xfrm>
        </p:spPr>
        <p:txBody>
          <a:bodyPr/>
          <a:lstStyle/>
          <a:p>
            <a:r>
              <a:rPr lang="en-US" dirty="0"/>
              <a:t>Investigative Report</a:t>
            </a:r>
          </a:p>
        </p:txBody>
      </p:sp>
      <p:sp>
        <p:nvSpPr>
          <p:cNvPr id="5" name="Content Placeholder 2">
            <a:extLst>
              <a:ext uri="{FF2B5EF4-FFF2-40B4-BE49-F238E27FC236}">
                <a16:creationId xmlns:a16="http://schemas.microsoft.com/office/drawing/2014/main" id="{5CB5536B-5A76-4DF3-8913-FB3EA888E59E}"/>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Must fairly summarize </a:t>
            </a:r>
            <a:r>
              <a:rPr lang="en-US" b="1" dirty="0"/>
              <a:t>relevant</a:t>
            </a:r>
            <a:r>
              <a:rPr lang="en-US" dirty="0"/>
              <a:t> evidence</a:t>
            </a:r>
          </a:p>
          <a:p>
            <a:pPr marL="342900" indent="-342900" algn="l">
              <a:buFont typeface="Arial" panose="020B0604020202020204" pitchFamily="34" charset="0"/>
              <a:buChar char="•"/>
            </a:pPr>
            <a:r>
              <a:rPr lang="en-US" dirty="0"/>
              <a:t>May include credibility assessments</a:t>
            </a:r>
          </a:p>
          <a:p>
            <a:pPr marL="342900" indent="-342900" algn="l">
              <a:buFont typeface="Arial" panose="020B0604020202020204" pitchFamily="34" charset="0"/>
              <a:buChar char="•"/>
            </a:pPr>
            <a:r>
              <a:rPr lang="en-US" dirty="0"/>
              <a:t>Cannot make a determination regarding responsibility</a:t>
            </a:r>
          </a:p>
          <a:p>
            <a:pPr marL="342900" indent="-342900" algn="l">
              <a:buFont typeface="Arial" panose="020B0604020202020204" pitchFamily="34" charset="0"/>
              <a:buChar char="•"/>
            </a:pPr>
            <a:r>
              <a:rPr lang="en-US" dirty="0"/>
              <a:t>Must redact information in the report that is not relevant</a:t>
            </a:r>
          </a:p>
          <a:p>
            <a:pPr marL="342900" indent="-342900" algn="l">
              <a:buFont typeface="Arial" panose="020B0604020202020204" pitchFamily="34" charset="0"/>
              <a:buChar char="•"/>
            </a:pPr>
            <a:r>
              <a:rPr lang="en-US" dirty="0"/>
              <a:t>10 days before hearing, send report and all relevant evidence to Title IX Coordinator and Parties</a:t>
            </a:r>
          </a:p>
          <a:p>
            <a:pPr marL="342900" indent="-342900" algn="l">
              <a:buFont typeface="Arial" panose="020B0604020202020204" pitchFamily="34" charset="0"/>
              <a:buChar char="•"/>
            </a:pPr>
            <a:r>
              <a:rPr lang="en-US" dirty="0"/>
              <a:t>Parties have 5 days for optional response</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65355861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item4.xml>��< ? x m l   v e r s i o n = " 1 . 0 "   e n c o d i n g = " u t f - 1 6 " ? >  
 < p r o p e r t i e s   x m l n s = " h t t p : / / w w w . i m a n a g e . c o m / w o r k / x m l s c h e m a " >  
     < d o c u m e n t i d > F P ! 3 8 6 2 2 5 6 2 . 2 < / d o c u m e n t i d >  
     < s e n d e r i d > O A S H < / s e n d e r i d >  
     < s e n d e r e m a i l > O A S H @ F I S H E R P H I L L I P S . C O M < / s e n d e r e m a i l >  
     < l a s t m o d i f i e d > 2 0 2 0 - 1 0 - 3 0 T 1 5 : 3 1 : 2 7 . 0 0 0 0 0 0 0 - 0 6 : 0 0 < / l a s t m o d i f i e d >  
     < d a t a b a s e > F P < / d a t a b a s e >  
 < / p r o p e r t i e s > 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DF886AC6253E488907296204307758" ma:contentTypeVersion="1" ma:contentTypeDescription="Create a new document." ma:contentTypeScope="" ma:versionID="75cfb643e672c8cca4a9c72fbb68e608">
  <xsd:schema xmlns:xsd="http://www.w3.org/2001/XMLSchema" xmlns:xs="http://www.w3.org/2001/XMLSchema" xmlns:p="http://schemas.microsoft.com/office/2006/metadata/properties" xmlns:ns2="ee8cbea3-8eef-45c8-9460-e4c4829d6044" targetNamespace="http://schemas.microsoft.com/office/2006/metadata/properties" ma:root="true" ma:fieldsID="45077d60ea9d09fc21d1c6c637f9120a" ns2:_="">
    <xsd:import namespace="ee8cbea3-8eef-45c8-9460-e4c4829d6044"/>
    <xsd:element name="properties">
      <xsd:complexType>
        <xsd:sequence>
          <xsd:element name="documentManagement">
            <xsd:complexType>
              <xsd:all>
                <xsd:element ref="ns2:FPAuthorNam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cbea3-8eef-45c8-9460-e4c4829d6044" elementFormDefault="qualified">
    <xsd:import namespace="http://schemas.microsoft.com/office/2006/documentManagement/types"/>
    <xsd:import namespace="http://schemas.microsoft.com/office/infopath/2007/PartnerControls"/>
    <xsd:element name="FPAuthorName" ma:index="8" ma:displayName="FPAuthorName" ma:description="This site column will capture the name of the document owner" ma:internalName="FPAuthor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PAuthorName xmlns="ee8cbea3-8eef-45c8-9460-e4c4829d6044">Shanks, Taycae</FPAuthorName>
  </documentManagement>
</p:properties>
</file>

<file path=customXml/itemProps1.xml><?xml version="1.0" encoding="utf-8"?>
<ds:datastoreItem xmlns:ds="http://schemas.openxmlformats.org/officeDocument/2006/customXml" ds:itemID="{519E2136-4318-47BF-BC98-DA3D895076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cbea3-8eef-45c8-9460-e4c4829d60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DCC3E78-2632-4CDA-9F95-5D0D7578A199}">
  <ds:schemaRefs>
    <ds:schemaRef ds:uri="http://schemas.microsoft.com/sharepoint/v3/contenttype/forms"/>
  </ds:schemaRefs>
</ds:datastoreItem>
</file>

<file path=customXml/itemProps3.xml><?xml version="1.0" encoding="utf-8"?>
<ds:datastoreItem xmlns:ds="http://schemas.openxmlformats.org/officeDocument/2006/customXml" ds:itemID="{3931A2E3-BB58-4E18-9722-01106740976A}">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e8cbea3-8eef-45c8-9460-e4c4829d604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1222</TotalTime>
  <Words>1478</Words>
  <Application>Microsoft Office PowerPoint</Application>
  <PresentationFormat>Widescreen</PresentationFormat>
  <Paragraphs>146</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Helvetica</vt:lpstr>
      <vt:lpstr>1_Office Theme</vt:lpstr>
      <vt:lpstr>How to Conduct an Investigation</vt:lpstr>
      <vt:lpstr>Learning Outcomes</vt:lpstr>
      <vt:lpstr>Sexual Misconduct Response Policy</vt:lpstr>
      <vt:lpstr>Investigator’s Responsibilities</vt:lpstr>
      <vt:lpstr>Timeframe</vt:lpstr>
      <vt:lpstr>Gathering Evidence</vt:lpstr>
      <vt:lpstr>Investigative Interviews</vt:lpstr>
      <vt:lpstr>Parties’ Right to Inspect and Review Evidence</vt:lpstr>
      <vt:lpstr>Investigative Report</vt:lpstr>
      <vt:lpstr>Requirement for Continuing Review</vt:lpstr>
      <vt:lpstr>Availability for Hearing</vt:lpstr>
      <vt:lpstr>Coming Up</vt:lpstr>
    </vt:vector>
  </TitlesOfParts>
  <Company>Fisher &amp; Phillips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Fisher Phillips PowerPoint Template 1</dc:title>
  <dc:creator>Shanks, Taycae</dc:creator>
  <cp:lastModifiedBy>Ash,Olivia</cp:lastModifiedBy>
  <cp:revision>163</cp:revision>
  <dcterms:created xsi:type="dcterms:W3CDTF">2016-05-03T12:59:06Z</dcterms:created>
  <dcterms:modified xsi:type="dcterms:W3CDTF">2020-10-30T21:31:27Z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0x010100BEDF886AC6253E488907296204307758</vt:lpwstr>
  </property>
</Properties>
</file>