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4"/>
  </p:notesMasterIdLst>
  <p:handoutMasterIdLst>
    <p:handoutMasterId r:id="rId25"/>
  </p:handoutMasterIdLst>
  <p:sldIdLst>
    <p:sldId id="256" r:id="rId5"/>
    <p:sldId id="299" r:id="rId6"/>
    <p:sldId id="294" r:id="rId7"/>
    <p:sldId id="295" r:id="rId8"/>
    <p:sldId id="296" r:id="rId9"/>
    <p:sldId id="297" r:id="rId10"/>
    <p:sldId id="298"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74172" autoAdjust="0"/>
  </p:normalViewPr>
  <p:slideViewPr>
    <p:cSldViewPr snapToGrid="0">
      <p:cViewPr varScale="1">
        <p:scale>
          <a:sx n="47" d="100"/>
          <a:sy n="47" d="100"/>
        </p:scale>
        <p:origin x="1244" y="44"/>
      </p:cViewPr>
      <p:guideLst/>
    </p:cSldViewPr>
  </p:slideViewPr>
  <p:notesTextViewPr>
    <p:cViewPr>
      <p:scale>
        <a:sx n="3" d="2"/>
        <a:sy n="3" d="2"/>
      </p:scale>
      <p:origin x="0" y="0"/>
    </p:cViewPr>
  </p:notesTextViewPr>
  <p:notesViewPr>
    <p:cSldViewPr snapToGrid="0">
      <p:cViewPr varScale="1">
        <p:scale>
          <a:sx n="83" d="100"/>
          <a:sy n="83" d="100"/>
        </p:scale>
        <p:origin x="313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presProps" Target="presProps.xml" Id="rId26" /><Relationship Type="http://schemas.openxmlformats.org/officeDocument/2006/relationships/customXml" Target="../customXml/item3.xml" Id="rId3" /><Relationship Type="http://schemas.openxmlformats.org/officeDocument/2006/relationships/slide" Target="slides/slide17.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handoutMaster" Target="handoutMasters/handoutMaster1.xml" Id="rId25"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tableStyles" Target="tableStyles.xml" Id="rId29"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notesMaster" Target="notesMasters/notesMaster1.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theme" Target="theme/theme1.xml" Id="rId28"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viewProps" Target="viewProps.xml" Id="rId27"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portion of the training, we will be reviewing the requirements and process for conducting a hearing.</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a:t>
            </a:fld>
            <a:endParaRPr lang="en-US" dirty="0"/>
          </a:p>
        </p:txBody>
      </p:sp>
    </p:spTree>
    <p:extLst>
      <p:ext uri="{BB962C8B-B14F-4D97-AF65-F5344CB8AC3E}">
        <p14:creationId xmlns:p14="http://schemas.microsoft.com/office/powerpoint/2010/main" val="2089555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The Hearing Officer is charged with the authority and discretion to impose rules of decorum and ensure that the live hearing proceed in an orderly, non-disruptive manner.</a:t>
            </a:r>
          </a:p>
          <a:p>
            <a:pPr fontAlgn="base"/>
            <a:r>
              <a:rPr lang="en-US" dirty="0"/>
              <a:t> </a:t>
            </a:r>
          </a:p>
          <a:p>
            <a:pPr fontAlgn="base"/>
            <a:r>
              <a:rPr lang="en-US" dirty="0"/>
              <a:t>All questioning must be relevant, respectful and non-abusive. </a:t>
            </a:r>
          </a:p>
          <a:p>
            <a:pPr fontAlgn="base"/>
            <a:endParaRPr lang="en-US" dirty="0"/>
          </a:p>
          <a:p>
            <a:pPr fontAlgn="base"/>
            <a:r>
              <a:rPr lang="en-US" dirty="0"/>
              <a:t>Yelling or raised voices are not permitted and questions must be asked in a non-intimidating manner. </a:t>
            </a:r>
          </a:p>
          <a:p>
            <a:pPr fontAlgn="base"/>
            <a:endParaRPr lang="en-US" dirty="0"/>
          </a:p>
          <a:p>
            <a:pPr fontAlgn="base"/>
            <a:r>
              <a:rPr lang="en-US" dirty="0"/>
              <a:t>Badgering of a Party or witness is prohibited; repetition of the same question will be deemed irrelevant and, therefore, is not permitted.  </a:t>
            </a:r>
          </a:p>
          <a:p>
            <a:pPr fontAlgn="base"/>
            <a:endParaRPr lang="en-US" dirty="0"/>
          </a:p>
          <a:p>
            <a:pPr fontAlgn="base"/>
            <a:r>
              <a:rPr lang="en-US" dirty="0"/>
              <a:t>If a Party’s advisor of choice refuses to comply with a recipient’s rules of decorum, the Hearing Officer may require the Party to use a different advisor.</a:t>
            </a:r>
          </a:p>
          <a:p>
            <a:pPr fontAlgn="base"/>
            <a:endParaRPr lang="en-US" dirty="0"/>
          </a:p>
          <a:p>
            <a:pPr fontAlgn="base"/>
            <a:r>
              <a:rPr lang="en-US" dirty="0"/>
              <a:t>Similarly, if an advisor that the Institute provides refuses to comply with the rules of decorum, the Hearing Officer may provide that Party with a different advisor to conduct cross-examination on behalf of that Party.</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11</a:t>
            </a:fld>
            <a:endParaRPr lang="en-US" dirty="0"/>
          </a:p>
        </p:txBody>
      </p:sp>
    </p:spTree>
    <p:extLst>
      <p:ext uri="{BB962C8B-B14F-4D97-AF65-F5344CB8AC3E}">
        <p14:creationId xmlns:p14="http://schemas.microsoft.com/office/powerpoint/2010/main" val="3210220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Parties shall have the option of offering opening and closing statements of 5 minutes each.  </a:t>
            </a:r>
          </a:p>
          <a:p>
            <a:pPr lvl="1"/>
            <a:endParaRPr lang="en-US" dirty="0"/>
          </a:p>
          <a:p>
            <a:pPr lvl="1"/>
            <a:r>
              <a:rPr lang="en-US" dirty="0"/>
              <a:t>The Hearing Officer has the right and responsibility to ask questions and elicit information from the Parties and witnesses on his/her initiative to aid in obtaining relevant evidence, both inculpatory and exculpatory.  After each advisor completes their questioning of a Party or witness, the Hearing Officer may ask any relevant questions of the Party or witness.</a:t>
            </a:r>
          </a:p>
          <a:p>
            <a:pPr lvl="1"/>
            <a:endParaRPr lang="en-US" dirty="0"/>
          </a:p>
          <a:p>
            <a:pPr lvl="1" fontAlgn="base"/>
            <a:r>
              <a:rPr lang="en-US" dirty="0"/>
              <a:t>Before a Complainant, Respondent, or witness answers a cross-examination or other question posed by an advisor, the Hearing Officer shall determine whether the question is relevant and explain any decision to exclude a question as not relevant.  In order to determine relevancy, the Hearing Officer may ask the advisor to explain the relevance or any other preliminary matters or questions.  The Hearing Officer’s decision is not subject to further challenge at that time and the hearing shall proceed in and orderly fashion.</a:t>
            </a:r>
          </a:p>
          <a:p>
            <a:pPr lvl="1"/>
            <a:endParaRPr lang="en-US" dirty="0"/>
          </a:p>
          <a:p>
            <a:pPr lvl="1"/>
            <a:r>
              <a:rPr lang="en-US" dirty="0"/>
              <a:t>The Hearing Officer shall afford short, reasonable breaks during the hearing, at the direction of the Hearing Officer.</a:t>
            </a:r>
          </a:p>
          <a:p>
            <a:pPr lvl="1"/>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12</a:t>
            </a:fld>
            <a:endParaRPr lang="en-US" dirty="0"/>
          </a:p>
        </p:txBody>
      </p:sp>
    </p:spTree>
    <p:extLst>
      <p:ext uri="{BB962C8B-B14F-4D97-AF65-F5344CB8AC3E}">
        <p14:creationId xmlns:p14="http://schemas.microsoft.com/office/powerpoint/2010/main" val="2298142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Hearing Officer must apply the preponderance of evidence standard to reach a determination regarding responsibility; this standard asks whether it is more likely than not that the Respondent committed the alleged conduct.  Another way to think about it is 50% and a feather.  </a:t>
            </a:r>
          </a:p>
          <a:p>
            <a:endParaRPr lang="en-US" dirty="0"/>
          </a:p>
          <a:p>
            <a:r>
              <a:rPr lang="en-US" dirty="0"/>
              <a:t>Remember, the Respondent is presumed innocent and cannot be found responsible unless and until the Hearing Officer concludes that the Respondent is responsible by applying the preponderance of the evidence standard.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13</a:t>
            </a:fld>
            <a:endParaRPr lang="en-US" dirty="0"/>
          </a:p>
        </p:txBody>
      </p:sp>
    </p:spTree>
    <p:extLst>
      <p:ext uri="{BB962C8B-B14F-4D97-AF65-F5344CB8AC3E}">
        <p14:creationId xmlns:p14="http://schemas.microsoft.com/office/powerpoint/2010/main" val="3270936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14</a:t>
            </a:fld>
            <a:endParaRPr lang="en-US" dirty="0"/>
          </a:p>
        </p:txBody>
      </p:sp>
    </p:spTree>
    <p:extLst>
      <p:ext uri="{BB962C8B-B14F-4D97-AF65-F5344CB8AC3E}">
        <p14:creationId xmlns:p14="http://schemas.microsoft.com/office/powerpoint/2010/main" val="1513202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Hearing Officer must objectively evaluate all relevant evidence, both inculpatory and exculpatory, and must not give deference to the investigative report.</a:t>
            </a:r>
          </a:p>
          <a:p>
            <a:endParaRPr lang="en-US" dirty="0"/>
          </a:p>
          <a:p>
            <a:pPr fontAlgn="base"/>
            <a:r>
              <a:rPr lang="en-US" dirty="0"/>
              <a:t>Within 10 days of the conclusion of the hearing, the Hearing Officer shall simultaneously send a Written Determination to the Parties, with a copy to the Title IX Coordinator, which shall include:</a:t>
            </a:r>
          </a:p>
          <a:p>
            <a:pPr lvl="1" fontAlgn="base"/>
            <a:r>
              <a:rPr lang="en-US" dirty="0"/>
              <a:t>Identification of the allegations potentially constituting Sexual Harassment as defined in the SMR Policy;</a:t>
            </a:r>
            <a:endParaRPr lang="en-US" sz="1400" dirty="0"/>
          </a:p>
          <a:p>
            <a:pPr lvl="1" fontAlgn="base"/>
            <a:r>
              <a:rPr lang="en-US" dirty="0"/>
              <a:t>A description of the procedural steps taken from the receipt of the Formal Complaint through the Hearing Officer’s determination, including any notifications to the Parties, interviews with Parties and witnesses, site visits, methods used to gather other evidence, and hearing dates held;</a:t>
            </a:r>
            <a:endParaRPr lang="en-US" sz="1800" dirty="0"/>
          </a:p>
          <a:p>
            <a:pPr lvl="1" fontAlgn="base"/>
            <a:r>
              <a:rPr lang="en-US" dirty="0"/>
              <a:t>Findings of fact supporting the Hearing Officer’s determination;</a:t>
            </a:r>
            <a:endParaRPr lang="en-US" sz="1400" dirty="0"/>
          </a:p>
          <a:p>
            <a:pPr lvl="1" fontAlgn="base"/>
            <a:r>
              <a:rPr lang="en-US" dirty="0"/>
              <a:t>Conclusions regarding the application of this Policy to the facts;</a:t>
            </a:r>
            <a:endParaRPr lang="en-US" sz="1400" dirty="0"/>
          </a:p>
          <a:p>
            <a:pPr lvl="1" fontAlgn="base"/>
            <a:r>
              <a:rPr lang="en-US" dirty="0"/>
              <a:t>A statement of, and rationale for, the result as to each allegation, including a determination regarding responsibility, any disciplinary sanctions the Hearing Officer determines to impose on the Respondent, and whether Supportive Measures will be provided; </a:t>
            </a:r>
            <a:endParaRPr lang="en-US" sz="1400" dirty="0"/>
          </a:p>
          <a:p>
            <a:pPr lvl="1" fontAlgn="base"/>
            <a:r>
              <a:rPr lang="en-US" dirty="0"/>
              <a:t>A statement of, and rationale for, only those Remedies that directly affect the Respondent;</a:t>
            </a:r>
            <a:endParaRPr lang="en-US" sz="1400" dirty="0"/>
          </a:p>
          <a:p>
            <a:pPr lvl="1" fontAlgn="base"/>
            <a:r>
              <a:rPr lang="en-US" dirty="0"/>
              <a:t>The procedures and permissible bases for any Party to appeal.</a:t>
            </a:r>
            <a:endParaRPr lang="en-US" sz="1400" dirty="0"/>
          </a:p>
          <a:p>
            <a:pPr lvl="1" fontAlgn="base"/>
            <a:endParaRPr lang="en-US" sz="1400" dirty="0"/>
          </a:p>
          <a:p>
            <a:pPr lvl="1" fontAlgn="base"/>
            <a:r>
              <a:rPr lang="en-US" dirty="0"/>
              <a:t>If the charges in the Notice of Allegations or Amended Notice of Allegations included other charges of Prohibited Conduct under the SMR Policy or of other misconduct under another Institute Policy that were consolidated in the same proceeding, the Written Determination shall also provide a statement of and rationale for the result as to each additional allegation and what sanctions, if any, are being imposed.  </a:t>
            </a:r>
          </a:p>
          <a:p>
            <a:pPr lvl="1" fontAlgn="base"/>
            <a:endParaRPr lang="en-US" dirty="0"/>
          </a:p>
          <a:p>
            <a:pPr lvl="1" fontAlgn="base"/>
            <a:r>
              <a:rPr lang="en-US" dirty="0"/>
              <a:t>If an appeal is not timely filed, the determination regarding responsibility automatically becomes final on the date on which the appeal would no longer be considered timely.  </a:t>
            </a:r>
          </a:p>
          <a:p>
            <a:pPr lvl="1" fontAlgn="base"/>
            <a:endParaRPr lang="en-US" dirty="0"/>
          </a:p>
          <a:p>
            <a:pPr lvl="1" fontAlgn="base"/>
            <a:r>
              <a:rPr lang="en-US" dirty="0"/>
              <a:t>If an appeal is timely filed, the determination regarding responsibility becomes final on the date that the Title IX Coordinator provides the Parties (simultaneously) with the Appeal Decision.  </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15</a:t>
            </a:fld>
            <a:endParaRPr lang="en-US" dirty="0"/>
          </a:p>
        </p:txBody>
      </p:sp>
    </p:spTree>
    <p:extLst>
      <p:ext uri="{BB962C8B-B14F-4D97-AF65-F5344CB8AC3E}">
        <p14:creationId xmlns:p14="http://schemas.microsoft.com/office/powerpoint/2010/main" val="3693863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Remedies must be designed to restore or preserve equal access to the Institute’s education program or activity. </a:t>
            </a:r>
          </a:p>
          <a:p>
            <a:pPr lvl="1"/>
            <a:endParaRPr lang="en-US" dirty="0"/>
          </a:p>
          <a:p>
            <a:pPr lvl="1"/>
            <a:r>
              <a:rPr lang="en-US" dirty="0"/>
              <a:t>Remedies may include disciplinary sanctions or Supportive Measures, and may be punitive in nature. </a:t>
            </a:r>
          </a:p>
          <a:p>
            <a:pPr lvl="1"/>
            <a:endParaRPr lang="en-US" dirty="0"/>
          </a:p>
          <a:p>
            <a:pPr lvl="1"/>
            <a:r>
              <a:rPr lang="en-US" dirty="0"/>
              <a:t>The Institute will not impose remedies that are not Supportive Measures against a Respondent unless and until a determination of responsibility for Sexual Harassment has been made against the Respondent pursuant to the Grievance Process.</a:t>
            </a:r>
          </a:p>
          <a:p>
            <a:pPr lvl="1"/>
            <a:endParaRPr lang="en-US" dirty="0"/>
          </a:p>
          <a:p>
            <a:pPr lvl="1"/>
            <a:r>
              <a:rPr lang="en-US" dirty="0"/>
              <a:t>Remedies that do not directly affect the Respondent must not be disclosed to the Respondent.  </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16</a:t>
            </a:fld>
            <a:endParaRPr lang="en-US" dirty="0"/>
          </a:p>
        </p:txBody>
      </p:sp>
    </p:spTree>
    <p:extLst>
      <p:ext uri="{BB962C8B-B14F-4D97-AF65-F5344CB8AC3E}">
        <p14:creationId xmlns:p14="http://schemas.microsoft.com/office/powerpoint/2010/main" val="1296438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Supportive Measures are intended to restore or preserve equal access to the Institute’s education program or activity without unreasonably burdening the other Party, including measures designed to protect the safety of all Parties or the Institute’s educational environment, or deter Prohibited Conduct. </a:t>
            </a:r>
          </a:p>
          <a:p>
            <a:pPr lvl="1"/>
            <a:endParaRPr lang="en-US" dirty="0"/>
          </a:p>
          <a:p>
            <a:pPr lvl="1"/>
            <a:r>
              <a:rPr lang="en-US" dirty="0"/>
              <a:t>Supportive Measures may include 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 </a:t>
            </a:r>
          </a:p>
          <a:p>
            <a:pPr lvl="1"/>
            <a:endParaRPr lang="en-US" dirty="0"/>
          </a:p>
          <a:p>
            <a:pPr lvl="1"/>
            <a:r>
              <a:rPr lang="en-US" dirty="0"/>
              <a:t>Unless otherwise required by law, the Institute will maintain as confidential any Supportive Measures provided to the Complainant or Respondent, to the extent that maintaining such confidentiality would not impair the Institute’s ability to provide the Supportive Measures.</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17</a:t>
            </a:fld>
            <a:endParaRPr lang="en-US" dirty="0"/>
          </a:p>
        </p:txBody>
      </p:sp>
    </p:spTree>
    <p:extLst>
      <p:ext uri="{BB962C8B-B14F-4D97-AF65-F5344CB8AC3E}">
        <p14:creationId xmlns:p14="http://schemas.microsoft.com/office/powerpoint/2010/main" val="4291833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Hearing Officer may consult with the investigator and appropriate Institute offices on ranges or types of sanctions, but the ultimate decision with regard to sanctions must be made by the Hearing Officer.</a:t>
            </a:r>
          </a:p>
          <a:p>
            <a:pPr lvl="1"/>
            <a:endParaRPr lang="en-US" dirty="0"/>
          </a:p>
          <a:p>
            <a:pPr lvl="1"/>
            <a:r>
              <a:rPr lang="en-US" dirty="0"/>
              <a:t>The Hearing Officer may, within his or her discretion, permit the Parties to submit sanction statements.  </a:t>
            </a:r>
          </a:p>
          <a:p>
            <a:pPr lvl="1"/>
            <a:endParaRPr lang="en-US" dirty="0"/>
          </a:p>
          <a:p>
            <a:pPr lvl="1"/>
            <a:r>
              <a:rPr lang="en-US" dirty="0"/>
              <a:t>The range of disciplinary sanctions that may be imposed upon a student responsible for a violation of this Policy, either singly or in combination, are:</a:t>
            </a:r>
          </a:p>
          <a:p>
            <a:pPr lvl="2"/>
            <a:r>
              <a:rPr lang="en-US" dirty="0"/>
              <a:t>Exclusion from Campus, Facilities or Official Functions</a:t>
            </a:r>
          </a:p>
          <a:p>
            <a:pPr lvl="2"/>
            <a:r>
              <a:rPr lang="en-US" dirty="0"/>
              <a:t>Loss of Privileges and Exclusion from Activities</a:t>
            </a:r>
          </a:p>
          <a:p>
            <a:pPr lvl="2"/>
            <a:r>
              <a:rPr lang="en-US" dirty="0"/>
              <a:t>Restitution</a:t>
            </a:r>
          </a:p>
          <a:p>
            <a:pPr lvl="2"/>
            <a:r>
              <a:rPr lang="en-US" dirty="0"/>
              <a:t>Educational Sanctions</a:t>
            </a:r>
          </a:p>
          <a:p>
            <a:pPr lvl="2"/>
            <a:r>
              <a:rPr lang="en-US" dirty="0"/>
              <a:t>No Contact Order</a:t>
            </a:r>
          </a:p>
          <a:p>
            <a:pPr lvl="2"/>
            <a:r>
              <a:rPr lang="en-US" dirty="0"/>
              <a:t>Warning/Censure</a:t>
            </a:r>
          </a:p>
          <a:p>
            <a:pPr lvl="2"/>
            <a:r>
              <a:rPr lang="en-US" dirty="0"/>
              <a:t>Disciplinary Probation</a:t>
            </a:r>
          </a:p>
          <a:p>
            <a:pPr lvl="2"/>
            <a:r>
              <a:rPr lang="en-US" dirty="0"/>
              <a:t>Hold on Records</a:t>
            </a:r>
          </a:p>
          <a:p>
            <a:pPr lvl="2"/>
            <a:r>
              <a:rPr lang="en-US" dirty="0"/>
              <a:t>Suspension</a:t>
            </a:r>
          </a:p>
          <a:p>
            <a:pPr lvl="2"/>
            <a:r>
              <a:rPr lang="en-US" dirty="0"/>
              <a:t>Dismissal</a:t>
            </a:r>
          </a:p>
          <a:p>
            <a:pPr lvl="2"/>
            <a:r>
              <a:rPr lang="en-US" dirty="0"/>
              <a:t>Revocation of Awarding of Degree</a:t>
            </a:r>
          </a:p>
          <a:p>
            <a:pPr marL="914400" lvl="2" indent="0">
              <a:buNone/>
            </a:pPr>
            <a:endParaRPr lang="en-US" dirty="0"/>
          </a:p>
          <a:p>
            <a:pPr marL="914400" lvl="2" indent="0">
              <a:buNone/>
            </a:pPr>
            <a:r>
              <a:rPr lang="en-US" dirty="0"/>
              <a:t>**When a student is suspended or dismissed, a temporary or permanent notation on the student’s record (academic transcript) that the student was found responsible for a violation of school policy may be imposed.   </a:t>
            </a:r>
          </a:p>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The disciplinary sanctions that may be imposed upon an employee found to be responsible for a violation of the SMR Policy, either singly or in combination, include but are not limited to written warning, disciplinary probation, reassignment or transfer, remedial measures such as trainings and educational programs, or termination. </a:t>
            </a:r>
          </a:p>
          <a:p>
            <a:pPr lvl="1"/>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18</a:t>
            </a:fld>
            <a:endParaRPr lang="en-US" dirty="0"/>
          </a:p>
        </p:txBody>
      </p:sp>
    </p:spTree>
    <p:extLst>
      <p:ext uri="{BB962C8B-B14F-4D97-AF65-F5344CB8AC3E}">
        <p14:creationId xmlns:p14="http://schemas.microsoft.com/office/powerpoint/2010/main" val="3671867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114440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A live hearing will be scheduled to take place no less than 10 days and no more than 30 days after the investigator sends the investigative report to each Party. </a:t>
            </a:r>
          </a:p>
          <a:p>
            <a:pPr fontAlgn="base"/>
            <a:endParaRPr lang="en-US" dirty="0"/>
          </a:p>
          <a:p>
            <a:pPr fontAlgn="base"/>
            <a:r>
              <a:rPr lang="en-US" dirty="0"/>
              <a:t>The Title IX Coordinator shall give all Parties and witnesses at least 5 days’ notice of the hearing specifying the date, time, and place of the hearing, or if the hearing is virtual, the access instructions. </a:t>
            </a:r>
          </a:p>
          <a:p>
            <a:pPr fontAlgn="base"/>
            <a:endParaRPr lang="en-US" dirty="0"/>
          </a:p>
          <a:p>
            <a:pPr fontAlgn="base"/>
            <a:r>
              <a:rPr lang="en-US" dirty="0"/>
              <a:t>The notice should state that any party or witness that is unable to attend the hearing must immediately notify the Title IX Coordinator of the reasons for the inability to attend.  </a:t>
            </a:r>
          </a:p>
          <a:p>
            <a:pPr fontAlgn="base"/>
            <a:endParaRPr lang="en-US" dirty="0"/>
          </a:p>
          <a:p>
            <a:pPr fontAlgn="base"/>
            <a:r>
              <a:rPr lang="en-US" dirty="0"/>
              <a:t>The Title IX Coordinator shall send to the Hearing Officer the investigative report along with the relevant evidence and any timely received written responses to the investigative report at least 5 days prior to the hearing.</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4</a:t>
            </a:fld>
            <a:endParaRPr lang="en-US" dirty="0"/>
          </a:p>
        </p:txBody>
      </p:sp>
    </p:spTree>
    <p:extLst>
      <p:ext uri="{BB962C8B-B14F-4D97-AF65-F5344CB8AC3E}">
        <p14:creationId xmlns:p14="http://schemas.microsoft.com/office/powerpoint/2010/main" val="105155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pre-hearing questions will be answered by the Title IX Coordinator.  The Title IX Coordinator must share the questions and response with all Parties.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the hearing, procedural questions may be directed to the Hearing Officer.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hearing will be conducted by a Hearing Officer. Neither the Title IX Coordinator, the investigator, nor a Party’s advisor shall serve as the Hearing Officer.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investigator should be present or available during the hearing in the event the Hearing Officer has any questions about the investigation process.</a:t>
            </a:r>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103245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Live hearings may be conducted with all Parties physically present in the same geographic location.  </a:t>
            </a:r>
          </a:p>
          <a:p>
            <a:endParaRPr lang="en-US" dirty="0"/>
          </a:p>
          <a:p>
            <a:r>
              <a:rPr lang="en-US" dirty="0"/>
              <a:t>At the request of either Party, or as may be necessary or appropriate, the Institute may at its discretion provide for the live hearing to occur virtually with any or all of the Parties, witnesses and other participants located in separate rooms or geographical locations with technology enabling the Hearing Officer and participants to simultaneously see and hear each other. </a:t>
            </a:r>
          </a:p>
          <a:p>
            <a:endParaRPr lang="en-US" dirty="0"/>
          </a:p>
          <a:p>
            <a:r>
              <a:rPr lang="en-US" dirty="0"/>
              <a:t>Should any Party or advisor require any accommodations for the hearing, they should notify the Title IX Coordinator within 2 days of receiving the Notice of the Hearing. </a:t>
            </a:r>
          </a:p>
          <a:p>
            <a:endParaRPr lang="en-US" dirty="0"/>
          </a:p>
          <a:p>
            <a:r>
              <a:rPr lang="en-US" dirty="0"/>
              <a:t>Online live hearings will be conducted via Zoom and the Title IX Coordinator will provide the Hearing Officer with training on how to use Zoom, if necessary.  </a:t>
            </a:r>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2901495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Record of the Hearing</a:t>
            </a:r>
          </a:p>
          <a:p>
            <a:pPr marL="0" indent="0">
              <a:buNone/>
            </a:pPr>
            <a:endParaRPr lang="en-US" dirty="0"/>
          </a:p>
          <a:p>
            <a:r>
              <a:rPr lang="en-US" dirty="0"/>
              <a:t>The Institute shall create an audio or audiovisual recording of all hearings.</a:t>
            </a:r>
          </a:p>
          <a:p>
            <a:endParaRPr lang="en-US" dirty="0"/>
          </a:p>
          <a:p>
            <a:r>
              <a:rPr lang="en-US" dirty="0"/>
              <a:t>It is the Hearing Officer’s responsibility to ensure that the entire hearing is recorded, including cross-examination, opening and closing remarks, questions for the Hearing Officer, procedural discussions, objections and relevancy determinations and scheduling discussions. </a:t>
            </a:r>
          </a:p>
          <a:p>
            <a:endParaRPr lang="en-US" dirty="0"/>
          </a:p>
          <a:p>
            <a:r>
              <a:rPr lang="en-US" dirty="0"/>
              <a:t>The Parties shall have an equal opportunity to inspect and review the recording of the hearing, however the Institute is not obligated to send the Parties a copy of the recording or transcript. </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7</a:t>
            </a:fld>
            <a:endParaRPr lang="en-US" dirty="0"/>
          </a:p>
        </p:txBody>
      </p:sp>
    </p:spTree>
    <p:extLst>
      <p:ext uri="{BB962C8B-B14F-4D97-AF65-F5344CB8AC3E}">
        <p14:creationId xmlns:p14="http://schemas.microsoft.com/office/powerpoint/2010/main" val="666536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Party must have an advisor present to conduct cross-examination.  If a Party does not have an Advisor present at the live hearing, the Institute shall provide without fee or charge to that Party an advisor, who may be, but is not required to be, an attorney, to conduct cross-examination on behalf of that Party. </a:t>
            </a:r>
          </a:p>
          <a:p>
            <a:endParaRPr lang="en-US" dirty="0"/>
          </a:p>
          <a:p>
            <a:r>
              <a:rPr lang="en-US" dirty="0"/>
              <a:t>Advisors’ participation in hearings is generally limited to cross-examination of the other Party and witnesses, including questions challenging credibility.  </a:t>
            </a:r>
          </a:p>
          <a:p>
            <a:endParaRPr lang="en-US" dirty="0"/>
          </a:p>
          <a:p>
            <a:r>
              <a:rPr lang="en-US" dirty="0"/>
              <a:t>Advisors should understand and follow rules of decorum</a:t>
            </a:r>
          </a:p>
          <a:p>
            <a:endParaRPr lang="en-US" dirty="0"/>
          </a:p>
          <a:p>
            <a:r>
              <a:rPr lang="en-US" dirty="0"/>
              <a:t>Advisors should ask relevant questions</a:t>
            </a:r>
          </a:p>
          <a:p>
            <a:endParaRPr lang="en-US" dirty="0"/>
          </a:p>
          <a:p>
            <a:r>
              <a:rPr lang="en-US" dirty="0"/>
              <a:t>Advisors should ask trauma-informed questions</a:t>
            </a:r>
          </a:p>
        </p:txBody>
      </p:sp>
      <p:sp>
        <p:nvSpPr>
          <p:cNvPr id="4" name="Slide Number Placeholder 3"/>
          <p:cNvSpPr>
            <a:spLocks noGrp="1"/>
          </p:cNvSpPr>
          <p:nvPr>
            <p:ph type="sldNum" sz="quarter" idx="10"/>
          </p:nvPr>
        </p:nvSpPr>
        <p:spPr/>
        <p:txBody>
          <a:bodyPr/>
          <a:lstStyle/>
          <a:p>
            <a:fld id="{76A3F3DC-6F76-4FF2-8FE1-5920B66FC7E2}" type="slidenum">
              <a:rPr lang="en-US" smtClean="0"/>
              <a:t>8</a:t>
            </a:fld>
            <a:endParaRPr lang="en-US" dirty="0"/>
          </a:p>
        </p:txBody>
      </p:sp>
    </p:spTree>
    <p:extLst>
      <p:ext uri="{BB962C8B-B14F-4D97-AF65-F5344CB8AC3E}">
        <p14:creationId xmlns:p14="http://schemas.microsoft.com/office/powerpoint/2010/main" val="2370772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Cross-examination must be conducted directly, orally, and in real time by the Party's advisor of choice and never by a Party personally. </a:t>
            </a:r>
          </a:p>
          <a:p>
            <a:pPr marL="0" indent="0" fontAlgn="base">
              <a:buNone/>
            </a:pPr>
            <a:endParaRPr lang="en-US" dirty="0"/>
          </a:p>
          <a:p>
            <a:pPr marL="0" indent="0" fontAlgn="base">
              <a:buNone/>
            </a:pPr>
            <a:r>
              <a:rPr lang="en-US" dirty="0"/>
              <a:t>Only relevant cross-examination and other questions may be asked of a Party or witness.  The Hearing Officer must permit each Party's advisor to ask the other Party and any witnesses all relevant questions and follow-up questions, including those challenging credibility. </a:t>
            </a:r>
          </a:p>
          <a:p>
            <a:pPr marL="0" indent="0" fontAlgn="base">
              <a:buNone/>
            </a:pPr>
            <a:endParaRPr lang="en-US" dirty="0"/>
          </a:p>
          <a:p>
            <a:pPr fontAlgn="base"/>
            <a:r>
              <a:rPr lang="en-US" dirty="0"/>
              <a:t>The Hearing Officer will make real-time relevancy determinations related to each question asked prior to a witness or Party answering the question. </a:t>
            </a:r>
          </a:p>
          <a:p>
            <a:pPr fontAlgn="base"/>
            <a:endParaRPr lang="en-US" dirty="0"/>
          </a:p>
          <a:p>
            <a:pPr fontAlgn="base"/>
            <a:r>
              <a:rPr lang="en-US" dirty="0"/>
              <a:t>Submission of written questions (for the purpose of ascertaining relevance) is not compliant with the regulations.</a:t>
            </a:r>
          </a:p>
          <a:p>
            <a:pPr fontAlgn="base"/>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9</a:t>
            </a:fld>
            <a:endParaRPr lang="en-US" dirty="0"/>
          </a:p>
        </p:txBody>
      </p:sp>
    </p:spTree>
    <p:extLst>
      <p:ext uri="{BB962C8B-B14F-4D97-AF65-F5344CB8AC3E}">
        <p14:creationId xmlns:p14="http://schemas.microsoft.com/office/powerpoint/2010/main" val="162921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Where questioning or evidence is duplicative, the Hearing Officer may deem the questioning or evidence not relevant. </a:t>
            </a:r>
          </a:p>
          <a:p>
            <a:pPr fontAlgn="base"/>
            <a:endParaRPr lang="en-US" dirty="0"/>
          </a:p>
          <a:p>
            <a:pPr fontAlgn="base"/>
            <a:r>
              <a:rPr lang="en-US" dirty="0"/>
              <a:t>If relevant evidence was destroyed by a Party, the decision-maker can take that into account in assessing the credibility of Parties, and the weight of evidence in the case. </a:t>
            </a:r>
          </a:p>
          <a:p>
            <a:pPr fontAlgn="base"/>
            <a:endParaRPr lang="en-US" dirty="0"/>
          </a:p>
          <a:p>
            <a:r>
              <a:rPr lang="en-US" sz="1200" kern="1200" dirty="0">
                <a:solidFill>
                  <a:schemeClr val="tx1"/>
                </a:solidFill>
                <a:effectLst/>
                <a:latin typeface="+mn-lt"/>
                <a:ea typeface="+mn-ea"/>
                <a:cs typeface="+mn-cs"/>
              </a:rPr>
              <a:t> The Hearing Officer retains the discretion to determine what additional measures, if any, are reasonably appropriate to allow the Parties to respond to and use the evidence at a hearing, while preventing the evidence from being used in an impermissible manner as long as such measures apply equally to both Parties and do not restrict the ability of a Party to discuss the allegations under investigation or to gather and present relevant evidence. For example, such measures may be used to address sensitive materials such as photographs with nudity.</a:t>
            </a:r>
          </a:p>
          <a:p>
            <a:pPr fontAlgn="base"/>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10</a:t>
            </a:fld>
            <a:endParaRPr lang="en-US" dirty="0"/>
          </a:p>
        </p:txBody>
      </p:sp>
    </p:spTree>
    <p:extLst>
      <p:ext uri="{BB962C8B-B14F-4D97-AF65-F5344CB8AC3E}">
        <p14:creationId xmlns:p14="http://schemas.microsoft.com/office/powerpoint/2010/main" val="3979562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0B272B-3103-4DDC-BB2F-14510362E16A}"/>
              </a:ext>
            </a:extLst>
          </p:cNvPr>
          <p:cNvSpPr>
            <a:spLocks noGrp="1"/>
          </p:cNvSpPr>
          <p:nvPr>
            <p:ph type="ctrTitle"/>
          </p:nvPr>
        </p:nvSpPr>
        <p:spPr>
          <a:xfrm>
            <a:off x="1524000" y="1122363"/>
            <a:ext cx="9144000" cy="2387600"/>
          </a:xfrm>
        </p:spPr>
        <p:txBody>
          <a:bodyPr>
            <a:normAutofit/>
          </a:bodyPr>
          <a:lstStyle/>
          <a:p>
            <a:r>
              <a:rPr lang="en-US" dirty="0"/>
              <a:t>How To Conduct a Hearing</a:t>
            </a:r>
          </a:p>
        </p:txBody>
      </p:sp>
      <p:sp>
        <p:nvSpPr>
          <p:cNvPr id="5" name="Subtitle 2">
            <a:extLst>
              <a:ext uri="{FF2B5EF4-FFF2-40B4-BE49-F238E27FC236}">
                <a16:creationId xmlns:a16="http://schemas.microsoft.com/office/drawing/2014/main" id="{578FC285-6BD5-45EC-A902-3CC6EFB80E7F}"/>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BB74F-4FF9-451B-9297-28229A86C18D}"/>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Evidence Issues</a:t>
            </a:r>
          </a:p>
        </p:txBody>
      </p:sp>
      <p:sp>
        <p:nvSpPr>
          <p:cNvPr id="3" name="Content Placeholder 2">
            <a:extLst>
              <a:ext uri="{FF2B5EF4-FFF2-40B4-BE49-F238E27FC236}">
                <a16:creationId xmlns:a16="http://schemas.microsoft.com/office/drawing/2014/main" id="{0FE83D6C-C318-4A12-AC35-D304811C0272}"/>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Hearing Officer decides evidence issues</a:t>
            </a:r>
          </a:p>
          <a:p>
            <a:pPr marL="800100" lvl="1" indent="-342900" algn="l">
              <a:buFont typeface="Arial" panose="020B0604020202020204" pitchFamily="34" charset="0"/>
              <a:buChar char="•"/>
            </a:pPr>
            <a:r>
              <a:rPr lang="en-US" dirty="0"/>
              <a:t>Duplicative questioning or evidence may be deemed irrelevant</a:t>
            </a:r>
          </a:p>
          <a:p>
            <a:pPr marL="800100" lvl="1" indent="-342900" algn="l">
              <a:buFont typeface="Arial" panose="020B0604020202020204" pitchFamily="34" charset="0"/>
              <a:buChar char="•"/>
            </a:pPr>
            <a:r>
              <a:rPr lang="en-US" dirty="0"/>
              <a:t>May consider fact that relevant evidence was destroyed in assessing credibility and weight of evidence</a:t>
            </a:r>
          </a:p>
          <a:p>
            <a:pPr marL="800100" lvl="1" indent="-342900" algn="l">
              <a:buFont typeface="Arial" panose="020B0604020202020204" pitchFamily="34" charset="0"/>
              <a:buChar char="•"/>
            </a:pPr>
            <a:r>
              <a:rPr lang="en-US" dirty="0"/>
              <a:t>May impose reasonable rules on use of evidence; must be equally applicable to Parties and not restrict ability to present relevant evidence</a:t>
            </a:r>
          </a:p>
        </p:txBody>
      </p:sp>
    </p:spTree>
    <p:extLst>
      <p:ext uri="{BB962C8B-B14F-4D97-AF65-F5344CB8AC3E}">
        <p14:creationId xmlns:p14="http://schemas.microsoft.com/office/powerpoint/2010/main" val="302054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8DBE6-5A31-42A1-A4CA-E4DB5A3DF3D9}"/>
              </a:ext>
            </a:extLst>
          </p:cNvPr>
          <p:cNvSpPr>
            <a:spLocks noGrp="1"/>
          </p:cNvSpPr>
          <p:nvPr>
            <p:ph type="title"/>
          </p:nvPr>
        </p:nvSpPr>
        <p:spPr>
          <a:xfrm>
            <a:off x="838200" y="365125"/>
            <a:ext cx="10515600" cy="1325563"/>
          </a:xfrm>
        </p:spPr>
        <p:txBody>
          <a:bodyPr/>
          <a:lstStyle/>
          <a:p>
            <a:r>
              <a:rPr lang="en-US" dirty="0"/>
              <a:t>Rules of Decorum</a:t>
            </a:r>
          </a:p>
        </p:txBody>
      </p:sp>
      <p:sp>
        <p:nvSpPr>
          <p:cNvPr id="3" name="Content Placeholder 2">
            <a:extLst>
              <a:ext uri="{FF2B5EF4-FFF2-40B4-BE49-F238E27FC236}">
                <a16:creationId xmlns:a16="http://schemas.microsoft.com/office/drawing/2014/main" id="{2D03FAD3-BD51-4B9A-B1CD-37C2CFEA170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Hearing Officer may impose rules to ensure an orderly hearing</a:t>
            </a:r>
          </a:p>
          <a:p>
            <a:pPr marL="342900" indent="-342900" algn="l">
              <a:buFont typeface="Arial" panose="020B0604020202020204" pitchFamily="34" charset="0"/>
              <a:buChar char="•"/>
            </a:pPr>
            <a:r>
              <a:rPr lang="en-US" dirty="0"/>
              <a:t>All questions must be relevant, respectful and non-abusive</a:t>
            </a:r>
          </a:p>
          <a:p>
            <a:pPr marL="342900" indent="-342900" algn="l">
              <a:buFont typeface="Arial" panose="020B0604020202020204" pitchFamily="34" charset="0"/>
              <a:buChar char="•"/>
            </a:pPr>
            <a:r>
              <a:rPr lang="en-US" dirty="0"/>
              <a:t>No yelling or badgering</a:t>
            </a:r>
          </a:p>
          <a:p>
            <a:pPr marL="342900" indent="-342900" algn="l">
              <a:buFont typeface="Arial" panose="020B0604020202020204" pitchFamily="34" charset="0"/>
              <a:buChar char="•"/>
            </a:pPr>
            <a:r>
              <a:rPr lang="en-US" dirty="0"/>
              <a:t>Repetition of the same question will be deemed irrelevant</a:t>
            </a:r>
          </a:p>
          <a:p>
            <a:pPr marL="342900" indent="-342900" algn="l">
              <a:buFont typeface="Arial" panose="020B0604020202020204" pitchFamily="34" charset="0"/>
              <a:buChar char="•"/>
            </a:pPr>
            <a:r>
              <a:rPr lang="en-US" dirty="0"/>
              <a:t>Hearing Officer may excuse and replace a non-conforming advisor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38316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AD3FF-9149-4694-B5D7-9402736F0ADC}"/>
              </a:ext>
            </a:extLst>
          </p:cNvPr>
          <p:cNvSpPr>
            <a:spLocks noGrp="1"/>
          </p:cNvSpPr>
          <p:nvPr>
            <p:ph type="title"/>
          </p:nvPr>
        </p:nvSpPr>
        <p:spPr>
          <a:xfrm>
            <a:off x="838200" y="365125"/>
            <a:ext cx="10515600" cy="1325563"/>
          </a:xfrm>
        </p:spPr>
        <p:txBody>
          <a:bodyPr/>
          <a:lstStyle/>
          <a:p>
            <a:r>
              <a:rPr lang="en-US" dirty="0"/>
              <a:t>Rules of Procedure</a:t>
            </a:r>
          </a:p>
        </p:txBody>
      </p:sp>
      <p:sp>
        <p:nvSpPr>
          <p:cNvPr id="3" name="Content Placeholder 2">
            <a:extLst>
              <a:ext uri="{FF2B5EF4-FFF2-40B4-BE49-F238E27FC236}">
                <a16:creationId xmlns:a16="http://schemas.microsoft.com/office/drawing/2014/main" id="{E522A75B-D450-4ADC-93A0-137D6324A9B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Opening and closing statements</a:t>
            </a:r>
          </a:p>
          <a:p>
            <a:pPr marL="342900" indent="-342900" algn="l">
              <a:buFont typeface="Arial" panose="020B0604020202020204" pitchFamily="34" charset="0"/>
              <a:buChar char="•"/>
            </a:pPr>
            <a:r>
              <a:rPr lang="en-US" dirty="0"/>
              <a:t>Hearing Officer has right and responsibility to ask questions</a:t>
            </a:r>
          </a:p>
          <a:p>
            <a:pPr marL="342900" indent="-342900" algn="l">
              <a:buFont typeface="Arial" panose="020B0604020202020204" pitchFamily="34" charset="0"/>
              <a:buChar char="•"/>
            </a:pPr>
            <a:r>
              <a:rPr lang="en-US" dirty="0"/>
              <a:t>Hearing Officer makes relevancy determinations after each question is asked, but before answered</a:t>
            </a:r>
          </a:p>
          <a:p>
            <a:pPr marL="342900" indent="-342900" algn="l">
              <a:buFont typeface="Arial" panose="020B0604020202020204" pitchFamily="34" charset="0"/>
              <a:buChar char="•"/>
            </a:pPr>
            <a:r>
              <a:rPr lang="en-US" dirty="0"/>
              <a:t>Breaks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40938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01B78-EAE1-4D5F-A33A-23C7C068DCF3}"/>
              </a:ext>
            </a:extLst>
          </p:cNvPr>
          <p:cNvSpPr>
            <a:spLocks noGrp="1"/>
          </p:cNvSpPr>
          <p:nvPr>
            <p:ph type="title"/>
          </p:nvPr>
        </p:nvSpPr>
        <p:spPr>
          <a:xfrm>
            <a:off x="838200" y="365125"/>
            <a:ext cx="10515600" cy="1325563"/>
          </a:xfrm>
        </p:spPr>
        <p:txBody>
          <a:bodyPr/>
          <a:lstStyle/>
          <a:p>
            <a:r>
              <a:rPr lang="en-US" dirty="0"/>
              <a:t>Standard of Evidence</a:t>
            </a:r>
          </a:p>
        </p:txBody>
      </p:sp>
      <p:sp>
        <p:nvSpPr>
          <p:cNvPr id="3" name="Content Placeholder 2">
            <a:extLst>
              <a:ext uri="{FF2B5EF4-FFF2-40B4-BE49-F238E27FC236}">
                <a16:creationId xmlns:a16="http://schemas.microsoft.com/office/drawing/2014/main" id="{EA588E93-4FAE-46BB-90B7-BDED329C879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Preponderance of the evidence standard</a:t>
            </a:r>
          </a:p>
          <a:p>
            <a:pPr marL="342900" indent="-342900" algn="l">
              <a:buFont typeface="Arial" panose="020B0604020202020204" pitchFamily="34" charset="0"/>
              <a:buChar char="•"/>
            </a:pPr>
            <a:r>
              <a:rPr lang="en-US" dirty="0"/>
              <a:t>Whether it is more likely than not that the Respondent committed the alleged conduct</a:t>
            </a:r>
          </a:p>
          <a:p>
            <a:pPr marL="342900" indent="-342900" algn="l">
              <a:buFont typeface="Arial" panose="020B0604020202020204" pitchFamily="34" charset="0"/>
              <a:buChar char="•"/>
            </a:pPr>
            <a:r>
              <a:rPr lang="en-US" dirty="0"/>
              <a:t>50% and a feather</a:t>
            </a:r>
          </a:p>
          <a:p>
            <a:pPr marL="342900" indent="-342900" algn="l">
              <a:buFont typeface="Arial" panose="020B0604020202020204" pitchFamily="34" charset="0"/>
              <a:buChar char="•"/>
            </a:pPr>
            <a:r>
              <a:rPr lang="en-US" dirty="0"/>
              <a:t>Presumption of innocence</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43504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B9170-20D8-4F98-ABE1-FE5E56DD7000}"/>
              </a:ext>
            </a:extLst>
          </p:cNvPr>
          <p:cNvSpPr>
            <a:spLocks noGrp="1"/>
          </p:cNvSpPr>
          <p:nvPr>
            <p:ph type="title"/>
          </p:nvPr>
        </p:nvSpPr>
        <p:spPr>
          <a:xfrm>
            <a:off x="838200" y="365125"/>
            <a:ext cx="10515600" cy="1325563"/>
          </a:xfrm>
        </p:spPr>
        <p:txBody>
          <a:bodyPr/>
          <a:lstStyle/>
          <a:p>
            <a:r>
              <a:rPr lang="en-US" dirty="0"/>
              <a:t>Requirement for Continuing Review</a:t>
            </a:r>
          </a:p>
        </p:txBody>
      </p:sp>
      <p:sp>
        <p:nvSpPr>
          <p:cNvPr id="3" name="Content Placeholder 2">
            <a:extLst>
              <a:ext uri="{FF2B5EF4-FFF2-40B4-BE49-F238E27FC236}">
                <a16:creationId xmlns:a16="http://schemas.microsoft.com/office/drawing/2014/main" id="{3BE4161F-FE6E-4DD4-97AE-5D94FE62BD4D}"/>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Must continuously consider whether evidence might require or allow Formal Complaint to be dismissed</a:t>
            </a:r>
          </a:p>
          <a:p>
            <a:pPr marL="342900" indent="-342900" algn="l">
              <a:buFont typeface="Arial" panose="020B0604020202020204" pitchFamily="34" charset="0"/>
              <a:buChar char="•"/>
            </a:pPr>
            <a:r>
              <a:rPr lang="en-US" dirty="0"/>
              <a:t>Immediately notify Title IX Coordinator and provide the new information in writing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46533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8F53-E34D-4B79-80AA-5E7E14AB27FD}"/>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Written Determination</a:t>
            </a:r>
          </a:p>
        </p:txBody>
      </p:sp>
      <p:sp>
        <p:nvSpPr>
          <p:cNvPr id="3" name="Content Placeholder 2">
            <a:extLst>
              <a:ext uri="{FF2B5EF4-FFF2-40B4-BE49-F238E27FC236}">
                <a16:creationId xmlns:a16="http://schemas.microsoft.com/office/drawing/2014/main" id="{F7FE27F3-6FAB-4978-9BE6-6B41D4DFFE9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dirty="0"/>
              <a:t>Hearing Officer must objectively evaluate all relevant evidence</a:t>
            </a:r>
          </a:p>
          <a:p>
            <a:pPr marL="342900" indent="-342900" algn="l">
              <a:buFont typeface="Arial" panose="020B0604020202020204" pitchFamily="34" charset="0"/>
              <a:buChar char="•"/>
            </a:pPr>
            <a:r>
              <a:rPr lang="en-US" sz="2000" dirty="0"/>
              <a:t>No deference to the investigative report</a:t>
            </a:r>
          </a:p>
          <a:p>
            <a:pPr marL="342900" indent="-342900" algn="l">
              <a:buFont typeface="Arial" panose="020B0604020202020204" pitchFamily="34" charset="0"/>
              <a:buChar char="•"/>
            </a:pPr>
            <a:r>
              <a:rPr lang="en-US" sz="2000" dirty="0"/>
              <a:t>Send Written Determination to Parties within 10 days of hearing</a:t>
            </a:r>
          </a:p>
          <a:p>
            <a:pPr marL="342900" indent="-342900" algn="l">
              <a:buFont typeface="Arial" panose="020B0604020202020204" pitchFamily="34" charset="0"/>
              <a:buChar char="•"/>
            </a:pPr>
            <a:r>
              <a:rPr lang="en-US" sz="2000" dirty="0"/>
              <a:t>When Written Determination becomes final</a:t>
            </a:r>
          </a:p>
          <a:p>
            <a:pPr marL="342900" indent="-342900" algn="l">
              <a:buFont typeface="Arial" panose="020B0604020202020204" pitchFamily="34" charset="0"/>
              <a:buChar char="•"/>
            </a:pPr>
            <a:endParaRPr lang="en-US" sz="2000" dirty="0"/>
          </a:p>
          <a:p>
            <a:pPr marL="342900" indent="-342900" algn="l">
              <a:buFont typeface="Arial" panose="020B0604020202020204" pitchFamily="34" charset="0"/>
              <a:buChar char="•"/>
            </a:pPr>
            <a:endParaRPr lang="en-US" sz="2000" dirty="0"/>
          </a:p>
        </p:txBody>
      </p:sp>
    </p:spTree>
    <p:extLst>
      <p:ext uri="{BB962C8B-B14F-4D97-AF65-F5344CB8AC3E}">
        <p14:creationId xmlns:p14="http://schemas.microsoft.com/office/powerpoint/2010/main" val="280392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DF5B-2DB7-46B1-9B02-4E959F213577}"/>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Remedies</a:t>
            </a:r>
          </a:p>
        </p:txBody>
      </p:sp>
      <p:sp>
        <p:nvSpPr>
          <p:cNvPr id="3" name="Content Placeholder 2">
            <a:extLst>
              <a:ext uri="{FF2B5EF4-FFF2-40B4-BE49-F238E27FC236}">
                <a16:creationId xmlns:a16="http://schemas.microsoft.com/office/drawing/2014/main" id="{BF169E6E-916B-4923-B679-2DD1B331A66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dirty="0"/>
              <a:t>Restore or preserve equal access to education program or activity</a:t>
            </a:r>
          </a:p>
          <a:p>
            <a:pPr marL="342900" indent="-342900" algn="l">
              <a:buFont typeface="Arial" panose="020B0604020202020204" pitchFamily="34" charset="0"/>
              <a:buChar char="•"/>
            </a:pPr>
            <a:r>
              <a:rPr lang="en-US" sz="2000" dirty="0"/>
              <a:t>May include disciplinary sanctions or Supportive Measures</a:t>
            </a:r>
          </a:p>
          <a:p>
            <a:pPr marL="342900" indent="-342900" algn="l">
              <a:buFont typeface="Arial" panose="020B0604020202020204" pitchFamily="34" charset="0"/>
              <a:buChar char="•"/>
            </a:pPr>
            <a:r>
              <a:rPr lang="en-US" sz="2000" dirty="0"/>
              <a:t>Cannot impose Remedies (other than Supportive Measures) until a determination of responsibility for Sexual Harassment has been made Not disclosed to Respondent unless directly affected</a:t>
            </a:r>
          </a:p>
          <a:p>
            <a:pPr marL="342900" indent="-342900" algn="l">
              <a:buFont typeface="Arial" panose="020B0604020202020204" pitchFamily="34" charset="0"/>
              <a:buChar char="•"/>
            </a:pPr>
            <a:endParaRPr lang="en-US" sz="2000" dirty="0"/>
          </a:p>
        </p:txBody>
      </p:sp>
    </p:spTree>
    <p:extLst>
      <p:ext uri="{BB962C8B-B14F-4D97-AF65-F5344CB8AC3E}">
        <p14:creationId xmlns:p14="http://schemas.microsoft.com/office/powerpoint/2010/main" val="3054388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0B13-7FCD-4C38-8BA6-AB51778DFE58}"/>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Supportive Measures</a:t>
            </a:r>
          </a:p>
        </p:txBody>
      </p:sp>
      <p:sp>
        <p:nvSpPr>
          <p:cNvPr id="3" name="Content Placeholder 2">
            <a:extLst>
              <a:ext uri="{FF2B5EF4-FFF2-40B4-BE49-F238E27FC236}">
                <a16:creationId xmlns:a16="http://schemas.microsoft.com/office/drawing/2014/main" id="{F0018C8B-236C-4198-AB17-7D046678C0C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Restore or preserve equal access to education program or activity</a:t>
            </a:r>
          </a:p>
          <a:p>
            <a:pPr marL="342900" indent="-342900" algn="l">
              <a:buFont typeface="Arial" panose="020B0604020202020204" pitchFamily="34" charset="0"/>
              <a:buChar char="•"/>
            </a:pPr>
            <a:r>
              <a:rPr lang="en-US" dirty="0"/>
              <a:t>Maintained as confidential to the extent possible</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19885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B8D29-D535-4B0E-AC6E-A4864C178538}"/>
              </a:ext>
            </a:extLst>
          </p:cNvPr>
          <p:cNvSpPr>
            <a:spLocks noGrp="1"/>
          </p:cNvSpPr>
          <p:nvPr>
            <p:ph type="title"/>
          </p:nvPr>
        </p:nvSpPr>
        <p:spPr>
          <a:xfrm>
            <a:off x="838200" y="365125"/>
            <a:ext cx="10515600" cy="1325563"/>
          </a:xfrm>
        </p:spPr>
        <p:txBody>
          <a:bodyPr/>
          <a:lstStyle/>
          <a:p>
            <a:r>
              <a:rPr lang="en-US" dirty="0"/>
              <a:t>Disciplinary Sanctions</a:t>
            </a:r>
          </a:p>
        </p:txBody>
      </p:sp>
      <p:sp>
        <p:nvSpPr>
          <p:cNvPr id="3" name="Content Placeholder 2">
            <a:extLst>
              <a:ext uri="{FF2B5EF4-FFF2-40B4-BE49-F238E27FC236}">
                <a16:creationId xmlns:a16="http://schemas.microsoft.com/office/drawing/2014/main" id="{24104BF9-5FC9-4002-96B6-55FF006890DF}"/>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Hearing Officer may consult with investigator or other appropriate offices on ranges and types</a:t>
            </a:r>
          </a:p>
          <a:p>
            <a:pPr marL="342900" indent="-342900" algn="l">
              <a:buFont typeface="Arial" panose="020B0604020202020204" pitchFamily="34" charset="0"/>
              <a:buChar char="•"/>
            </a:pPr>
            <a:r>
              <a:rPr lang="en-US" dirty="0"/>
              <a:t>Hearing Officer makes ultimate decision</a:t>
            </a:r>
          </a:p>
          <a:p>
            <a:pPr marL="342900" indent="-342900" algn="l">
              <a:buFont typeface="Arial" panose="020B0604020202020204" pitchFamily="34" charset="0"/>
              <a:buChar char="•"/>
            </a:pPr>
            <a:r>
              <a:rPr lang="en-US" dirty="0"/>
              <a:t>Hearing Officer may allow sanction statements</a:t>
            </a:r>
          </a:p>
        </p:txBody>
      </p:sp>
    </p:spTree>
    <p:extLst>
      <p:ext uri="{BB962C8B-B14F-4D97-AF65-F5344CB8AC3E}">
        <p14:creationId xmlns:p14="http://schemas.microsoft.com/office/powerpoint/2010/main" val="318231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0C3E-A6CC-4B0C-B4D1-94496D675028}"/>
              </a:ext>
            </a:extLst>
          </p:cNvPr>
          <p:cNvSpPr>
            <a:spLocks noGrp="1"/>
          </p:cNvSpPr>
          <p:nvPr>
            <p:ph type="title"/>
          </p:nvPr>
        </p:nvSpPr>
        <p:spPr>
          <a:xfrm>
            <a:off x="838200" y="365125"/>
            <a:ext cx="10515600" cy="1325563"/>
          </a:xfrm>
        </p:spPr>
        <p:txBody>
          <a:bodyPr/>
          <a:lstStyle/>
          <a:p>
            <a:r>
              <a:rPr lang="en-US" dirty="0"/>
              <a:t>Coming Up</a:t>
            </a:r>
          </a:p>
        </p:txBody>
      </p:sp>
      <p:sp>
        <p:nvSpPr>
          <p:cNvPr id="3" name="Content Placeholder 2">
            <a:extLst>
              <a:ext uri="{FF2B5EF4-FFF2-40B4-BE49-F238E27FC236}">
                <a16:creationId xmlns:a16="http://schemas.microsoft.com/office/drawing/2014/main" id="{CBBF8B6B-760D-4A33-974B-AF394C8D501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Impartiality and fairness</a:t>
            </a:r>
          </a:p>
          <a:p>
            <a:pPr marL="342900" indent="-342900" algn="l">
              <a:buFont typeface="Arial" panose="020B0604020202020204" pitchFamily="34" charset="0"/>
              <a:buChar char="•"/>
            </a:pPr>
            <a:r>
              <a:rPr lang="en-US" dirty="0"/>
              <a:t>Evidence issues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31964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F31A60-71B1-4653-879F-2DB83016F592}"/>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Learning Outcomes</a:t>
            </a:r>
          </a:p>
        </p:txBody>
      </p:sp>
      <p:sp>
        <p:nvSpPr>
          <p:cNvPr id="5" name="Content Placeholder 2">
            <a:extLst>
              <a:ext uri="{FF2B5EF4-FFF2-40B4-BE49-F238E27FC236}">
                <a16:creationId xmlns:a16="http://schemas.microsoft.com/office/drawing/2014/main" id="{4387BC91-1B25-46B0-A0E9-1114C9141EC3}"/>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Understand:</a:t>
            </a:r>
          </a:p>
          <a:p>
            <a:pPr marL="914400" lvl="1" indent="-457200" algn="l">
              <a:buFont typeface="+mj-lt"/>
              <a:buAutoNum type="arabicPeriod"/>
            </a:pPr>
            <a:r>
              <a:rPr lang="en-US" dirty="0"/>
              <a:t>Hearing Officer’s responsibilities</a:t>
            </a:r>
          </a:p>
          <a:p>
            <a:pPr marL="914400" lvl="1" indent="-457200" algn="l">
              <a:buFont typeface="+mj-lt"/>
              <a:buAutoNum type="arabicPeriod"/>
            </a:pPr>
            <a:r>
              <a:rPr lang="en-US" dirty="0"/>
              <a:t>How to conduct a hearing</a:t>
            </a:r>
          </a:p>
          <a:p>
            <a:pPr marL="914400" lvl="1" indent="-457200" algn="l">
              <a:buFont typeface="+mj-lt"/>
              <a:buAutoNum type="arabicPeriod"/>
            </a:pPr>
            <a:r>
              <a:rPr lang="en-US" dirty="0"/>
              <a:t>Technology to be used</a:t>
            </a:r>
          </a:p>
          <a:p>
            <a:pPr marL="914400" lvl="1" indent="-457200" algn="l">
              <a:buFont typeface="+mj-lt"/>
              <a:buAutoNum type="arabicPeriod"/>
            </a:pPr>
            <a:endParaRPr lang="en-US" dirty="0"/>
          </a:p>
          <a:p>
            <a:pPr algn="l"/>
            <a:endParaRPr lang="en-US" dirty="0"/>
          </a:p>
          <a:p>
            <a:pPr lvl="1" algn="l"/>
            <a:endParaRPr lang="en-US" dirty="0"/>
          </a:p>
          <a:p>
            <a:pPr algn="l"/>
            <a:endParaRPr lang="en-US" dirty="0"/>
          </a:p>
          <a:p>
            <a:pPr algn="l"/>
            <a:endParaRPr lang="en-US" dirty="0"/>
          </a:p>
        </p:txBody>
      </p:sp>
    </p:spTree>
    <p:extLst>
      <p:ext uri="{BB962C8B-B14F-4D97-AF65-F5344CB8AC3E}">
        <p14:creationId xmlns:p14="http://schemas.microsoft.com/office/powerpoint/2010/main" val="284324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1413-C2B7-4113-82CA-5BA2585F8325}"/>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fontScale="92500" lnSpcReduction="20000"/>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Hearing Officer’s Responsibilities</a:t>
            </a:r>
          </a:p>
        </p:txBody>
      </p:sp>
      <p:sp>
        <p:nvSpPr>
          <p:cNvPr id="3" name="Content Placeholder 2">
            <a:extLst>
              <a:ext uri="{FF2B5EF4-FFF2-40B4-BE49-F238E27FC236}">
                <a16:creationId xmlns:a16="http://schemas.microsoft.com/office/drawing/2014/main" id="{705F8B20-E007-4137-B3B7-A187506FA09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dirty="0"/>
              <a:t>Conduct live hearing and operate any technology</a:t>
            </a:r>
          </a:p>
          <a:p>
            <a:pPr marL="342900" indent="-342900" algn="l">
              <a:buFont typeface="Arial" panose="020B0604020202020204" pitchFamily="34" charset="0"/>
              <a:buChar char="•"/>
            </a:pPr>
            <a:r>
              <a:rPr lang="en-US" sz="2000" dirty="0"/>
              <a:t>Ensure hearing is recorded</a:t>
            </a:r>
          </a:p>
          <a:p>
            <a:pPr marL="342900" indent="-342900" algn="l">
              <a:buFont typeface="Arial" panose="020B0604020202020204" pitchFamily="34" charset="0"/>
              <a:buChar char="•"/>
            </a:pPr>
            <a:r>
              <a:rPr lang="en-US" sz="2000" dirty="0"/>
              <a:t>Ensure rules of decorum and other rules and procedures regarding (e.g., evidence, cross-examination, etc.) set forth in SMR Policy are followed at hearing</a:t>
            </a:r>
          </a:p>
          <a:p>
            <a:pPr marL="342900" indent="-342900" algn="l">
              <a:buFont typeface="Arial" panose="020B0604020202020204" pitchFamily="34" charset="0"/>
              <a:buChar char="•"/>
            </a:pPr>
            <a:r>
              <a:rPr lang="en-US" sz="2000" dirty="0"/>
              <a:t>Decide evidence issues relating to relevance and hearsay</a:t>
            </a:r>
          </a:p>
          <a:p>
            <a:pPr marL="342900" indent="-342900" algn="l">
              <a:buFont typeface="Arial" panose="020B0604020202020204" pitchFamily="34" charset="0"/>
              <a:buChar char="•"/>
            </a:pPr>
            <a:r>
              <a:rPr lang="en-US" sz="2000" dirty="0"/>
              <a:t>Understand and apply preponderance of evidence standard</a:t>
            </a:r>
          </a:p>
          <a:p>
            <a:pPr marL="342900" indent="-342900" algn="l">
              <a:buFont typeface="Arial" panose="020B0604020202020204" pitchFamily="34" charset="0"/>
              <a:buChar char="•"/>
            </a:pPr>
            <a:r>
              <a:rPr lang="en-US" sz="2000" dirty="0"/>
              <a:t>Issue Written Determination which may include Supportive Measures, Sanctions and Remedies</a:t>
            </a:r>
          </a:p>
          <a:p>
            <a:pPr marL="342900" indent="-342900" algn="l">
              <a:buFont typeface="Arial" panose="020B0604020202020204" pitchFamily="34" charset="0"/>
              <a:buChar char="•"/>
            </a:pPr>
            <a:r>
              <a:rPr lang="en-US" sz="2000" dirty="0"/>
              <a:t>Follow SMR Policy regarding timeframes, parties’ rights and hearing procedure</a:t>
            </a:r>
          </a:p>
          <a:p>
            <a:pPr marL="342900" indent="-342900" algn="l">
              <a:buFont typeface="Arial" panose="020B0604020202020204" pitchFamily="34" charset="0"/>
              <a:buChar char="•"/>
            </a:pPr>
            <a:r>
              <a:rPr lang="en-US" sz="2000" dirty="0"/>
              <a:t>Avoid prejudgment of facts at issue, conflicts of interest and bias</a:t>
            </a:r>
          </a:p>
          <a:p>
            <a:pPr marL="342900" indent="-342900" algn="l">
              <a:buFont typeface="Arial" panose="020B0604020202020204" pitchFamily="34" charset="0"/>
              <a:buChar char="•"/>
            </a:pPr>
            <a:endParaRPr lang="en-US" sz="2000" dirty="0"/>
          </a:p>
        </p:txBody>
      </p:sp>
    </p:spTree>
    <p:extLst>
      <p:ext uri="{BB962C8B-B14F-4D97-AF65-F5344CB8AC3E}">
        <p14:creationId xmlns:p14="http://schemas.microsoft.com/office/powerpoint/2010/main" val="283060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0BDE-54BB-49AC-820B-4020FE19092A}"/>
              </a:ext>
            </a:extLst>
          </p:cNvPr>
          <p:cNvSpPr>
            <a:spLocks noGrp="1"/>
          </p:cNvSpPr>
          <p:nvPr>
            <p:ph type="title"/>
          </p:nvPr>
        </p:nvSpPr>
        <p:spPr>
          <a:xfrm>
            <a:off x="838200" y="365125"/>
            <a:ext cx="10515600" cy="1325563"/>
          </a:xfrm>
        </p:spPr>
        <p:txBody>
          <a:bodyPr/>
          <a:lstStyle/>
          <a:p>
            <a:r>
              <a:rPr lang="en-US" dirty="0"/>
              <a:t>Timing and Notice</a:t>
            </a:r>
            <a:br>
              <a:rPr lang="en-US" dirty="0"/>
            </a:br>
            <a:endParaRPr lang="en-US" dirty="0"/>
          </a:p>
        </p:txBody>
      </p:sp>
      <p:sp>
        <p:nvSpPr>
          <p:cNvPr id="3" name="Content Placeholder 2">
            <a:extLst>
              <a:ext uri="{FF2B5EF4-FFF2-40B4-BE49-F238E27FC236}">
                <a16:creationId xmlns:a16="http://schemas.microsoft.com/office/drawing/2014/main" id="{A77B40A7-6816-4881-9415-F397A1250825}"/>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Hearing must take place between 10 and 30 days after investigative report is sent</a:t>
            </a:r>
          </a:p>
          <a:p>
            <a:pPr marL="342900" indent="-342900" algn="l">
              <a:buFont typeface="Arial" panose="020B0604020202020204" pitchFamily="34" charset="0"/>
              <a:buChar char="•"/>
            </a:pPr>
            <a:r>
              <a:rPr lang="en-US" dirty="0"/>
              <a:t>Title IX Coordinator must provide at least 5 days’ notice to Parties</a:t>
            </a:r>
          </a:p>
          <a:p>
            <a:pPr marL="342900" indent="-342900" algn="l">
              <a:buFont typeface="Arial" panose="020B0604020202020204" pitchFamily="34" charset="0"/>
              <a:buChar char="•"/>
            </a:pPr>
            <a:r>
              <a:rPr lang="en-US" dirty="0"/>
              <a:t>Title IX Coordinator will send the Hearing Officer the investigative report, relevant evidence, and any responses at least 5 days before hearing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64824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D35F-2D71-497E-BDD9-FEAD8C2EF7D0}"/>
              </a:ext>
            </a:extLst>
          </p:cNvPr>
          <p:cNvSpPr>
            <a:spLocks noGrp="1"/>
          </p:cNvSpPr>
          <p:nvPr>
            <p:ph type="title"/>
          </p:nvPr>
        </p:nvSpPr>
        <p:spPr>
          <a:xfrm>
            <a:off x="838200" y="365125"/>
            <a:ext cx="10515600" cy="1325563"/>
          </a:xfrm>
        </p:spPr>
        <p:txBody>
          <a:bodyPr/>
          <a:lstStyle/>
          <a:p>
            <a:r>
              <a:rPr lang="en-US" dirty="0"/>
              <a:t>Process and Players</a:t>
            </a:r>
          </a:p>
        </p:txBody>
      </p:sp>
      <p:sp>
        <p:nvSpPr>
          <p:cNvPr id="3" name="Content Placeholder 2">
            <a:extLst>
              <a:ext uri="{FF2B5EF4-FFF2-40B4-BE49-F238E27FC236}">
                <a16:creationId xmlns:a16="http://schemas.microsoft.com/office/drawing/2014/main" id="{3B988DF1-04DF-4B16-B39B-A9E2F131BF4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fontAlgn="base">
              <a:buFont typeface="Arial" panose="020B0604020202020204" pitchFamily="34" charset="0"/>
              <a:buChar char="•"/>
            </a:pPr>
            <a:r>
              <a:rPr lang="en-US" dirty="0"/>
              <a:t>Pre-hearing questions will be answered by the Title IX Coordinator</a:t>
            </a:r>
          </a:p>
          <a:p>
            <a:pPr marL="342900" indent="-342900" algn="l" fontAlgn="base">
              <a:buFont typeface="Arial" panose="020B0604020202020204" pitchFamily="34" charset="0"/>
              <a:buChar char="•"/>
            </a:pPr>
            <a:r>
              <a:rPr lang="en-US" dirty="0"/>
              <a:t>During the hearing, procedural questions may be directed to the Hearing Officer</a:t>
            </a:r>
          </a:p>
          <a:p>
            <a:pPr marL="342900" indent="-342900" algn="l" fontAlgn="base">
              <a:buFont typeface="Arial" panose="020B0604020202020204" pitchFamily="34" charset="0"/>
              <a:buChar char="•"/>
            </a:pPr>
            <a:r>
              <a:rPr lang="en-US" dirty="0"/>
              <a:t>Hearing will be conducted by a Hearing Officer</a:t>
            </a:r>
          </a:p>
          <a:p>
            <a:pPr marL="342900" indent="-342900" algn="l" fontAlgn="base">
              <a:buFont typeface="Arial" panose="020B0604020202020204" pitchFamily="34" charset="0"/>
              <a:buChar char="•"/>
            </a:pPr>
            <a:r>
              <a:rPr lang="en-US" dirty="0"/>
              <a:t>The investigator should be present or available</a:t>
            </a:r>
          </a:p>
        </p:txBody>
      </p:sp>
    </p:spTree>
    <p:extLst>
      <p:ext uri="{BB962C8B-B14F-4D97-AF65-F5344CB8AC3E}">
        <p14:creationId xmlns:p14="http://schemas.microsoft.com/office/powerpoint/2010/main" val="400139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BC30E-C202-4290-A394-ED916344033C}"/>
              </a:ext>
            </a:extLst>
          </p:cNvPr>
          <p:cNvSpPr>
            <a:spLocks noGrp="1"/>
          </p:cNvSpPr>
          <p:nvPr>
            <p:ph type="title"/>
          </p:nvPr>
        </p:nvSpPr>
        <p:spPr>
          <a:xfrm>
            <a:off x="838200" y="365125"/>
            <a:ext cx="10515600" cy="1325563"/>
          </a:xfrm>
        </p:spPr>
        <p:txBody>
          <a:bodyPr/>
          <a:lstStyle/>
          <a:p>
            <a:r>
              <a:rPr lang="en-US" dirty="0"/>
              <a:t>Live Hearing Requirement</a:t>
            </a:r>
          </a:p>
        </p:txBody>
      </p:sp>
      <p:sp>
        <p:nvSpPr>
          <p:cNvPr id="3" name="Content Placeholder 2">
            <a:extLst>
              <a:ext uri="{FF2B5EF4-FFF2-40B4-BE49-F238E27FC236}">
                <a16:creationId xmlns:a16="http://schemas.microsoft.com/office/drawing/2014/main" id="{CA48E90B-90E7-40F0-BAD4-865228704CF3}"/>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Live Hearing – 2 options:</a:t>
            </a:r>
          </a:p>
          <a:p>
            <a:pPr marL="800100" lvl="1" indent="-342900">
              <a:buFont typeface="Arial" panose="020B0604020202020204" pitchFamily="34" charset="0"/>
              <a:buChar char="•"/>
            </a:pPr>
            <a:r>
              <a:rPr lang="en-US" dirty="0">
                <a:solidFill>
                  <a:schemeClr val="tx1"/>
                </a:solidFill>
              </a:rPr>
              <a:t>In person</a:t>
            </a:r>
          </a:p>
          <a:p>
            <a:pPr marL="800100" lvl="1" indent="-342900">
              <a:buFont typeface="Arial" panose="020B0604020202020204" pitchFamily="34" charset="0"/>
              <a:buChar char="•"/>
            </a:pPr>
            <a:r>
              <a:rPr lang="en-US" dirty="0">
                <a:solidFill>
                  <a:schemeClr val="tx1"/>
                </a:solidFill>
              </a:rPr>
              <a:t>Virtually</a:t>
            </a:r>
          </a:p>
          <a:p>
            <a:pPr marL="342900" indent="-342900" algn="l">
              <a:buFont typeface="Arial" panose="020B0604020202020204" pitchFamily="34" charset="0"/>
              <a:buChar char="•"/>
            </a:pPr>
            <a:r>
              <a:rPr lang="en-US" dirty="0"/>
              <a:t>Accommodations</a:t>
            </a:r>
          </a:p>
          <a:p>
            <a:pPr marL="342900" indent="-342900" algn="l">
              <a:buFont typeface="Arial" panose="020B0604020202020204" pitchFamily="34" charset="0"/>
              <a:buChar char="•"/>
            </a:pPr>
            <a:r>
              <a:rPr lang="en-US" dirty="0"/>
              <a:t>Technology </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75778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48978-061A-4148-A04A-B8487743E18B}"/>
              </a:ext>
            </a:extLst>
          </p:cNvPr>
          <p:cNvSpPr>
            <a:spLocks noGrp="1"/>
          </p:cNvSpPr>
          <p:nvPr>
            <p:ph type="title"/>
          </p:nvPr>
        </p:nvSpPr>
        <p:spPr>
          <a:xfrm>
            <a:off x="838200" y="365125"/>
            <a:ext cx="10515600" cy="1325563"/>
          </a:xfrm>
        </p:spPr>
        <p:txBody>
          <a:bodyPr/>
          <a:lstStyle/>
          <a:p>
            <a:r>
              <a:rPr lang="en-US" dirty="0"/>
              <a:t>Record of Hearing</a:t>
            </a:r>
          </a:p>
        </p:txBody>
      </p:sp>
      <p:sp>
        <p:nvSpPr>
          <p:cNvPr id="3" name="Content Placeholder 2">
            <a:extLst>
              <a:ext uri="{FF2B5EF4-FFF2-40B4-BE49-F238E27FC236}">
                <a16:creationId xmlns:a16="http://schemas.microsoft.com/office/drawing/2014/main" id="{A69E65F4-849E-45EC-A74F-BEF6A159B073}"/>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Hearing Officer must create an audio or audiovisual recording</a:t>
            </a:r>
          </a:p>
          <a:p>
            <a:pPr marL="342900" indent="-342900" algn="l">
              <a:buFont typeface="Arial" panose="020B0604020202020204" pitchFamily="34" charset="0"/>
              <a:buChar char="•"/>
            </a:pPr>
            <a:r>
              <a:rPr lang="en-US" dirty="0"/>
              <a:t>Parties have equal opportunity to inspect recording</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93505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A8668-1B79-4EB4-A139-44729FAD8D85}"/>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Advisors</a:t>
            </a:r>
          </a:p>
        </p:txBody>
      </p:sp>
      <p:sp>
        <p:nvSpPr>
          <p:cNvPr id="3" name="Content Placeholder 2">
            <a:extLst>
              <a:ext uri="{FF2B5EF4-FFF2-40B4-BE49-F238E27FC236}">
                <a16:creationId xmlns:a16="http://schemas.microsoft.com/office/drawing/2014/main" id="{EA60538D-2C76-4B25-BB7A-BA3A3EC52F82}"/>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Each Party must have an advisor present to conduct cross-examination</a:t>
            </a:r>
          </a:p>
          <a:p>
            <a:pPr marL="342900" indent="-342900" algn="l">
              <a:buFont typeface="Arial" panose="020B0604020202020204" pitchFamily="34" charset="0"/>
              <a:buChar char="•"/>
            </a:pPr>
            <a:r>
              <a:rPr lang="en-US" dirty="0"/>
              <a:t>Advisors’ participation is generally limited to cross-examination of other Party and witnesses</a:t>
            </a:r>
          </a:p>
          <a:p>
            <a:pPr marL="342900" indent="-342900" algn="l">
              <a:buFont typeface="Arial" panose="020B0604020202020204" pitchFamily="34" charset="0"/>
              <a:buChar char="•"/>
            </a:pPr>
            <a:r>
              <a:rPr lang="en-US" dirty="0"/>
              <a:t>Advisors should understand and follow rules of decorum</a:t>
            </a:r>
          </a:p>
          <a:p>
            <a:pPr marL="342900" indent="-342900" algn="l">
              <a:buFont typeface="Arial" panose="020B0604020202020204" pitchFamily="34" charset="0"/>
              <a:buChar char="•"/>
            </a:pPr>
            <a:r>
              <a:rPr lang="en-US" dirty="0"/>
              <a:t>Advisors should ask relevant questions</a:t>
            </a:r>
          </a:p>
          <a:p>
            <a:pPr marL="342900" indent="-342900" algn="l">
              <a:buFont typeface="Arial" panose="020B0604020202020204" pitchFamily="34" charset="0"/>
              <a:buChar char="•"/>
            </a:pPr>
            <a:r>
              <a:rPr lang="en-US" dirty="0"/>
              <a:t>Advisors should ask trauma-informed questions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062494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E658-4EA8-46AC-8A4F-7EAC498258E4}"/>
              </a:ext>
            </a:extLst>
          </p:cNvPr>
          <p:cNvSpPr txBox="1">
            <a:spLocks/>
          </p:cNvSpPr>
          <p:nvPr/>
        </p:nvSpPr>
        <p:spPr>
          <a:xfrm>
            <a:off x="838200" y="365125"/>
            <a:ext cx="10515600" cy="1325563"/>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6000" kern="1200">
                <a:solidFill>
                  <a:schemeClr val="bg2">
                    <a:lumMod val="25000"/>
                  </a:schemeClr>
                </a:solidFill>
                <a:latin typeface="Helvetica" panose="020B0604020202030204" pitchFamily="34" charset="0"/>
                <a:ea typeface="+mj-ea"/>
                <a:cs typeface="+mj-cs"/>
              </a:defRPr>
            </a:lvl1pPr>
          </a:lstStyle>
          <a:p>
            <a:r>
              <a:rPr lang="en-US" dirty="0"/>
              <a:t>Cross-Examination</a:t>
            </a:r>
          </a:p>
        </p:txBody>
      </p:sp>
      <p:sp>
        <p:nvSpPr>
          <p:cNvPr id="3" name="Content Placeholder 2">
            <a:extLst>
              <a:ext uri="{FF2B5EF4-FFF2-40B4-BE49-F238E27FC236}">
                <a16:creationId xmlns:a16="http://schemas.microsoft.com/office/drawing/2014/main" id="{53BCFBF9-B83C-4927-BFCE-5E52E152F45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2">
                    <a:lumMod val="25000"/>
                  </a:schemeClr>
                </a:solidFill>
                <a:latin typeface="Helvetica" panose="020B060402020203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bg2">
                    <a:lumMod val="25000"/>
                  </a:schemeClr>
                </a:solidFill>
                <a:latin typeface="Helvetica" panose="020B060402020203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bg2">
                    <a:lumMod val="25000"/>
                  </a:schemeClr>
                </a:solidFill>
                <a:latin typeface="Helvetica" panose="020B060402020203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Can only be conducted by advisors</a:t>
            </a:r>
          </a:p>
          <a:p>
            <a:pPr marL="342900" indent="-342900" algn="l">
              <a:buFont typeface="Arial" panose="020B0604020202020204" pitchFamily="34" charset="0"/>
              <a:buChar char="•"/>
            </a:pPr>
            <a:r>
              <a:rPr lang="en-US" dirty="0"/>
              <a:t>Questions must be relevant</a:t>
            </a:r>
          </a:p>
          <a:p>
            <a:pPr marL="342900" indent="-342900" algn="l">
              <a:buFont typeface="Arial" panose="020B0604020202020204" pitchFamily="34" charset="0"/>
              <a:buChar char="•"/>
            </a:pPr>
            <a:r>
              <a:rPr lang="en-US" dirty="0"/>
              <a:t>Hearing Officer makes real-time relevancy determinations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8747208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 F P ! 3 8 6 2 6 6 9 9 . 4 < / d o c u m e n t i d >  
     < s e n d e r i d > O A S H < / s e n d e r i d >  
     < s e n d e r e m a i l > O A S H @ F I S H E R P H I L L I P S . C O M < / s e n d e r e m a i l >  
     < l a s t m o d i f i e d > 2 0 2 0 - 1 0 - 3 0 T 1 5 : 5 6 : 5 2 . 0 0 0 0 0 0 0 - 0 6 : 0 0 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CC3E78-2632-4CDA-9F95-5D0D7578A199}">
  <ds:schemaRefs>
    <ds:schemaRef ds:uri="http://schemas.microsoft.com/sharepoint/v3/contenttype/forms"/>
  </ds:schemaRefs>
</ds:datastoreItem>
</file>

<file path=customXml/itemProps2.xml><?xml version="1.0" encoding="utf-8"?>
<ds:datastoreItem xmlns:ds="http://schemas.openxmlformats.org/officeDocument/2006/customXml" ds:itemID="{3931A2E3-BB58-4E18-9722-01106740976A}">
  <ds:schemaRefs>
    <ds:schemaRef ds:uri="http://purl.org/dc/elements/1.1/"/>
    <ds:schemaRef ds:uri="http://schemas.microsoft.com/office/2006/metadata/properties"/>
    <ds:schemaRef ds:uri="ee8cbea3-8eef-45c8-9460-e4c4829d604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1223</TotalTime>
  <Words>2621</Words>
  <Application>Microsoft Office PowerPoint</Application>
  <PresentationFormat>Widescreen</PresentationFormat>
  <Paragraphs>234</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Helvetica</vt:lpstr>
      <vt:lpstr>1_Office Theme</vt:lpstr>
      <vt:lpstr>How To Conduct a Hearing</vt:lpstr>
      <vt:lpstr>PowerPoint Presentation</vt:lpstr>
      <vt:lpstr>PowerPoint Presentation</vt:lpstr>
      <vt:lpstr>Timing and Notice </vt:lpstr>
      <vt:lpstr>Process and Players</vt:lpstr>
      <vt:lpstr>Live Hearing Requirement</vt:lpstr>
      <vt:lpstr>Record of Hearing</vt:lpstr>
      <vt:lpstr>PowerPoint Presentation</vt:lpstr>
      <vt:lpstr>PowerPoint Presentation</vt:lpstr>
      <vt:lpstr>PowerPoint Presentation</vt:lpstr>
      <vt:lpstr>Rules of Decorum</vt:lpstr>
      <vt:lpstr>Rules of Procedure</vt:lpstr>
      <vt:lpstr>Standard of Evidence</vt:lpstr>
      <vt:lpstr>Requirement for Continuing Review</vt:lpstr>
      <vt:lpstr>PowerPoint Presentation</vt:lpstr>
      <vt:lpstr>PowerPoint Presentation</vt:lpstr>
      <vt:lpstr>PowerPoint Presentation</vt:lpstr>
      <vt:lpstr>Disciplinary Sanctions</vt:lpstr>
      <vt:lpstr>Coming Up</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164</cp:revision>
  <dcterms:created xsi:type="dcterms:W3CDTF">2016-05-03T12:59:06Z</dcterms:created>
  <dcterms:modified xsi:type="dcterms:W3CDTF">2020-10-30T21:56:52Z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