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2"/>
  </p:notesMasterIdLst>
  <p:handoutMasterIdLst>
    <p:handoutMasterId r:id="rId13"/>
  </p:handoutMasterIdLst>
  <p:sldIdLst>
    <p:sldId id="256" r:id="rId5"/>
    <p:sldId id="258" r:id="rId6"/>
    <p:sldId id="292" r:id="rId7"/>
    <p:sldId id="293"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71921" autoAdjust="0"/>
  </p:normalViewPr>
  <p:slideViewPr>
    <p:cSldViewPr snapToGrid="0">
      <p:cViewPr varScale="1">
        <p:scale>
          <a:sx n="46" d="100"/>
          <a:sy n="46" d="100"/>
        </p:scale>
        <p:origin x="1272" y="24"/>
      </p:cViewPr>
      <p:guideLst/>
    </p:cSldViewPr>
  </p:slideViewPr>
  <p:notesTextViewPr>
    <p:cViewPr>
      <p:scale>
        <a:sx n="3" d="2"/>
        <a:sy n="3" d="2"/>
      </p:scale>
      <p:origin x="0" y="-32"/>
    </p:cViewPr>
  </p:notesTextViewPr>
  <p:notesViewPr>
    <p:cSldViewPr snapToGrid="0">
      <p:cViewPr varScale="1">
        <p:scale>
          <a:sx n="83" d="100"/>
          <a:sy n="83" d="100"/>
        </p:scale>
        <p:origin x="313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handoutMaster" Target="handoutMasters/handoutMaster1.xml" Id="rId13"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customXml" Target="../customXml/item2.xml" Id="rId2" /><Relationship Type="http://schemas.openxmlformats.org/officeDocument/2006/relationships/theme" Target="theme/theme1.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viewProps" Target="viewProps.xml" Id="rId1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presProps" Target="presProps.xml" Id="rId14"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1189607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Party may appeal a Written Determination by submitting a written appeal of determination (“Appeal of Determination”), explaining the reasons for the appeal, to the Title IX Coordinator within 5 days of receiving the Written Determination</a:t>
            </a:r>
          </a:p>
          <a:p>
            <a:endParaRPr lang="en-US" dirty="0"/>
          </a:p>
          <a:p>
            <a:r>
              <a:rPr lang="en-US" dirty="0"/>
              <a:t>Within 3 days of receiving any Appeal of Determination, the Title IX Coordinator will conduct an initial review to determine if it is timely. If the appeal is not timely, the original Written Determination will stand and the decision is final, and the Title IX Coordinator shall notify the Parties in writing.  </a:t>
            </a:r>
          </a:p>
          <a:p>
            <a:endParaRPr lang="en-US" dirty="0"/>
          </a:p>
          <a:p>
            <a:r>
              <a:rPr lang="en-US" dirty="0"/>
              <a:t>If the Appeal of Determination is timely, the Title IX Coordinator shall notify all other Parties in writing and provide them with 5 days to submit a written statement in support of, or challenging, the Written Determination.  The Title IX Coordinator shall promptly provide copies of all Appeal of Determinations and additional written statements to all other Parties.  </a:t>
            </a:r>
          </a:p>
          <a:p>
            <a:endParaRPr lang="en-US" dirty="0"/>
          </a:p>
          <a:p>
            <a:r>
              <a:rPr lang="en-US" dirty="0"/>
              <a:t>After the 5-day period, the Title IX Coordinator will submit the Appeal of Determination, and any additional written statements to the Appellate Officer for consideration. </a:t>
            </a:r>
          </a:p>
          <a:p>
            <a:endParaRPr lang="en-US" dirty="0"/>
          </a:p>
          <a:p>
            <a:r>
              <a:rPr lang="en-US" dirty="0"/>
              <a:t>The disciplinary sanction will remain in place during the appeal process</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4</a:t>
            </a:fld>
            <a:endParaRPr lang="en-US" dirty="0"/>
          </a:p>
        </p:txBody>
      </p:sp>
    </p:spTree>
    <p:extLst>
      <p:ext uri="{BB962C8B-B14F-4D97-AF65-F5344CB8AC3E}">
        <p14:creationId xmlns:p14="http://schemas.microsoft.com/office/powerpoint/2010/main" val="778887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Party may appeal on the following grounds:</a:t>
            </a:r>
          </a:p>
          <a:p>
            <a:pPr lvl="1" fontAlgn="base"/>
            <a:r>
              <a:rPr lang="en-US" dirty="0"/>
              <a:t>Procedural irregularity that affected the outcome of the matter;</a:t>
            </a:r>
          </a:p>
          <a:p>
            <a:pPr lvl="1" fontAlgn="base"/>
            <a:r>
              <a:rPr lang="en-US" dirty="0"/>
              <a:t>New evidence that was not reasonably available at the time the determination regarding responsibility was made, that could affect the outcome of the matter;</a:t>
            </a:r>
          </a:p>
          <a:p>
            <a:pPr lvl="1" fontAlgn="base"/>
            <a:r>
              <a:rPr lang="en-US" dirty="0"/>
              <a:t>A conflict of interest or bias for or against Complainants or Respondents generally or an individual Party involving the Title IX Coordinator, investigator, or Hearing Officer that affected the outcome of the matter; or</a:t>
            </a:r>
          </a:p>
          <a:p>
            <a:pPr lvl="1" fontAlgn="base"/>
            <a:r>
              <a:rPr lang="en-US" dirty="0"/>
              <a:t>The sanctions assessed are substantially disproportionate to the findings.</a:t>
            </a:r>
          </a:p>
          <a:p>
            <a:pPr lvl="1" fontAlgn="base"/>
            <a:endParaRPr lang="en-US" dirty="0"/>
          </a:p>
          <a:p>
            <a:pPr marL="457200" marR="0" lvl="1"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HR Manager may also appeal a sanction imposed against an employee on the grounds that the sanction is not proportionate to the conduct.  </a:t>
            </a:r>
          </a:p>
          <a:p>
            <a:pPr marL="457200" marR="0" lvl="1" indent="0" algn="l" defTabSz="914400" rtl="0" eaLnBrk="1" fontAlgn="base"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457200" marR="0" lvl="1" indent="0" algn="l" defTabSz="914400" rtl="0" eaLnBrk="1" fontAlgn="base"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disciplinary sanction will remain in place during the appeal process.</a:t>
            </a:r>
          </a:p>
          <a:p>
            <a:pPr lvl="1" fontAlgn="base"/>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618704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Appellate Officer will make a decision either upholding, overturning, or modifying the Written Determination, and simultaneously provide the Parties and the Title IX Coordinator with a written decision, including the reason for the decision, within 10 days. The Appeal Decision is final and not subject to further </a:t>
            </a:r>
            <a:r>
              <a:rPr lang="en-US"/>
              <a:t>review.</a:t>
            </a:r>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780099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AB97A-FBD9-4062-959A-480A854F2DA2}"/>
              </a:ext>
            </a:extLst>
          </p:cNvPr>
          <p:cNvSpPr>
            <a:spLocks noGrp="1"/>
          </p:cNvSpPr>
          <p:nvPr>
            <p:ph type="ctrTitle"/>
          </p:nvPr>
        </p:nvSpPr>
        <p:spPr>
          <a:xfrm>
            <a:off x="1524000" y="1122363"/>
            <a:ext cx="9144000" cy="2387600"/>
          </a:xfrm>
        </p:spPr>
        <p:txBody>
          <a:bodyPr>
            <a:normAutofit/>
          </a:bodyPr>
          <a:lstStyle/>
          <a:p>
            <a:r>
              <a:rPr lang="en-US" dirty="0"/>
              <a:t>How to Conduct an Appeal</a:t>
            </a:r>
          </a:p>
        </p:txBody>
      </p:sp>
      <p:sp>
        <p:nvSpPr>
          <p:cNvPr id="3" name="Subtitle 2">
            <a:extLst>
              <a:ext uri="{FF2B5EF4-FFF2-40B4-BE49-F238E27FC236}">
                <a16:creationId xmlns:a16="http://schemas.microsoft.com/office/drawing/2014/main" id="{EA7E53CA-299E-4BDE-80A2-553047DDC708}"/>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7E9C-DBBC-4206-B5B6-6C8B65A808DD}"/>
              </a:ext>
            </a:extLst>
          </p:cNvPr>
          <p:cNvSpPr>
            <a:spLocks noGrp="1"/>
          </p:cNvSpPr>
          <p:nvPr>
            <p:ph type="title"/>
          </p:nvPr>
        </p:nvSpPr>
        <p:spPr>
          <a:xfrm>
            <a:off x="838200" y="365125"/>
            <a:ext cx="10515600" cy="1325563"/>
          </a:xfrm>
        </p:spPr>
        <p:txBody>
          <a:bodyPr/>
          <a:lstStyle/>
          <a:p>
            <a:r>
              <a:rPr lang="en-US" dirty="0"/>
              <a:t>Learning Outcomes</a:t>
            </a:r>
          </a:p>
        </p:txBody>
      </p:sp>
      <p:sp>
        <p:nvSpPr>
          <p:cNvPr id="3" name="Content Placeholder 2">
            <a:extLst>
              <a:ext uri="{FF2B5EF4-FFF2-40B4-BE49-F238E27FC236}">
                <a16:creationId xmlns:a16="http://schemas.microsoft.com/office/drawing/2014/main" id="{C4CC3802-F58F-4F12-BC5A-929E74DB7A8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sz="2400" dirty="0">
                <a:solidFill>
                  <a:schemeClr val="tx1"/>
                </a:solidFill>
              </a:rPr>
              <a:t>Understand:</a:t>
            </a:r>
          </a:p>
          <a:p>
            <a:pPr marL="914400" lvl="1" indent="-457200">
              <a:buFont typeface="+mj-lt"/>
              <a:buAutoNum type="arabicPeriod"/>
            </a:pPr>
            <a:r>
              <a:rPr lang="en-US" sz="2400" dirty="0">
                <a:solidFill>
                  <a:schemeClr val="tx1"/>
                </a:solidFill>
              </a:rPr>
              <a:t>The responsibilities of an Appellate Officer</a:t>
            </a:r>
          </a:p>
          <a:p>
            <a:pPr marL="914400" lvl="1" indent="-457200">
              <a:buFont typeface="+mj-lt"/>
              <a:buAutoNum type="arabicPeriod"/>
            </a:pPr>
            <a:r>
              <a:rPr lang="en-US" sz="2400" dirty="0">
                <a:solidFill>
                  <a:schemeClr val="tx1"/>
                </a:solidFill>
              </a:rPr>
              <a:t>The process of conducting an appeal</a:t>
            </a:r>
          </a:p>
          <a:p>
            <a:pPr algn="l"/>
            <a:endParaRPr lang="en-US" sz="2400" dirty="0">
              <a:solidFill>
                <a:schemeClr val="tx1"/>
              </a:solidFill>
            </a:endParaRPr>
          </a:p>
          <a:p>
            <a:pPr lvl="1"/>
            <a:endParaRPr lang="en-US" sz="2400" dirty="0">
              <a:solidFill>
                <a:schemeClr val="tx1"/>
              </a:solidFill>
            </a:endParaRPr>
          </a:p>
          <a:p>
            <a:pPr algn="l"/>
            <a:endParaRPr lang="en-US" sz="2400" dirty="0">
              <a:solidFill>
                <a:schemeClr val="tx1"/>
              </a:solidFill>
            </a:endParaRPr>
          </a:p>
          <a:p>
            <a:pPr algn="l"/>
            <a:endParaRPr lang="en-US" sz="2400" dirty="0">
              <a:solidFill>
                <a:schemeClr val="tx1"/>
              </a:solidFill>
            </a:endParaRPr>
          </a:p>
        </p:txBody>
      </p:sp>
    </p:spTree>
    <p:extLst>
      <p:ext uri="{BB962C8B-B14F-4D97-AF65-F5344CB8AC3E}">
        <p14:creationId xmlns:p14="http://schemas.microsoft.com/office/powerpoint/2010/main" val="19633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DCFA-3CCF-4CC2-B9E8-C3817E559A49}"/>
              </a:ext>
            </a:extLst>
          </p:cNvPr>
          <p:cNvSpPr>
            <a:spLocks noGrp="1"/>
          </p:cNvSpPr>
          <p:nvPr>
            <p:ph type="title"/>
          </p:nvPr>
        </p:nvSpPr>
        <p:spPr>
          <a:xfrm>
            <a:off x="838200" y="365125"/>
            <a:ext cx="10515600" cy="1325563"/>
          </a:xfrm>
        </p:spPr>
        <p:txBody>
          <a:bodyPr/>
          <a:lstStyle/>
          <a:p>
            <a:r>
              <a:rPr lang="en-US" dirty="0"/>
              <a:t>Responsibilities of Appellate Officer</a:t>
            </a:r>
          </a:p>
        </p:txBody>
      </p:sp>
      <p:sp>
        <p:nvSpPr>
          <p:cNvPr id="3" name="Content Placeholder 2">
            <a:extLst>
              <a:ext uri="{FF2B5EF4-FFF2-40B4-BE49-F238E27FC236}">
                <a16:creationId xmlns:a16="http://schemas.microsoft.com/office/drawing/2014/main" id="{96B36B37-7AAE-4EBC-AC85-C39650C3DAB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Ensure appeals are made upon valid grounds as delineated in SMR Policy</a:t>
            </a:r>
          </a:p>
          <a:p>
            <a:pPr marL="342900" indent="-342900" algn="l">
              <a:buFont typeface="Arial" panose="020B0604020202020204" pitchFamily="34" charset="0"/>
              <a:buChar char="•"/>
            </a:pPr>
            <a:r>
              <a:rPr lang="en-US" dirty="0"/>
              <a:t>Consider and decide appeals based upon grounds for appeal</a:t>
            </a:r>
          </a:p>
          <a:p>
            <a:pPr marL="342900" indent="-342900" algn="l">
              <a:buFont typeface="Arial" panose="020B0604020202020204" pitchFamily="34" charset="0"/>
              <a:buChar char="•"/>
            </a:pPr>
            <a:r>
              <a:rPr lang="en-US" dirty="0"/>
              <a:t>Understand evidence issues relating to relevance and hearsay</a:t>
            </a:r>
          </a:p>
          <a:p>
            <a:pPr marL="342900" indent="-342900" algn="l">
              <a:buFont typeface="Arial" panose="020B0604020202020204" pitchFamily="34" charset="0"/>
              <a:buChar char="•"/>
            </a:pPr>
            <a:r>
              <a:rPr lang="en-US" dirty="0"/>
              <a:t>Issue Written Decision based upon grounds for appeal</a:t>
            </a:r>
          </a:p>
          <a:p>
            <a:pPr marL="342900" indent="-342900" algn="l">
              <a:buFont typeface="Arial" panose="020B0604020202020204" pitchFamily="34" charset="0"/>
              <a:buChar char="•"/>
            </a:pPr>
            <a:r>
              <a:rPr lang="en-US" dirty="0"/>
              <a:t>Follow SMR Policy regarding timeframes, parties’ rights and appellate procedure</a:t>
            </a:r>
          </a:p>
          <a:p>
            <a:pPr marL="342900" indent="-342900" algn="l">
              <a:buFont typeface="Arial" panose="020B0604020202020204" pitchFamily="34" charset="0"/>
              <a:buChar char="•"/>
            </a:pPr>
            <a:r>
              <a:rPr lang="en-US" dirty="0"/>
              <a:t>Avoid prejudgment of facts at issue, conflicts of interest and bias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518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A9EF-BC54-4620-B649-B2E7AF6AE999}"/>
              </a:ext>
            </a:extLst>
          </p:cNvPr>
          <p:cNvSpPr>
            <a:spLocks noGrp="1"/>
          </p:cNvSpPr>
          <p:nvPr>
            <p:ph type="title"/>
          </p:nvPr>
        </p:nvSpPr>
        <p:spPr>
          <a:xfrm>
            <a:off x="838200" y="365125"/>
            <a:ext cx="10515600" cy="1325563"/>
          </a:xfrm>
        </p:spPr>
        <p:txBody>
          <a:bodyPr/>
          <a:lstStyle/>
          <a:p>
            <a:r>
              <a:rPr lang="en-US" dirty="0"/>
              <a:t>Process</a:t>
            </a:r>
          </a:p>
        </p:txBody>
      </p:sp>
      <p:sp>
        <p:nvSpPr>
          <p:cNvPr id="3" name="Content Placeholder 2">
            <a:extLst>
              <a:ext uri="{FF2B5EF4-FFF2-40B4-BE49-F238E27FC236}">
                <a16:creationId xmlns:a16="http://schemas.microsoft.com/office/drawing/2014/main" id="{5BD3F761-9CF5-4734-9C10-BE688533869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Any party may appeal in writing</a:t>
            </a:r>
          </a:p>
          <a:p>
            <a:pPr marL="342900" indent="-342900" algn="l">
              <a:buFont typeface="Arial" panose="020B0604020202020204" pitchFamily="34" charset="0"/>
              <a:buChar char="•"/>
            </a:pPr>
            <a:r>
              <a:rPr lang="en-US" dirty="0"/>
              <a:t>Within 5 days after receiving Hearing Officer’s Written Determination</a:t>
            </a:r>
          </a:p>
          <a:p>
            <a:pPr marL="342900" indent="-342900" algn="l">
              <a:buFont typeface="Arial" panose="020B0604020202020204" pitchFamily="34" charset="0"/>
              <a:buChar char="•"/>
            </a:pPr>
            <a:r>
              <a:rPr lang="en-US" dirty="0"/>
              <a:t>Title IX Coordinator determines if appeal is timely</a:t>
            </a:r>
          </a:p>
          <a:p>
            <a:pPr marL="342900" indent="-342900" algn="l">
              <a:buFont typeface="Arial" panose="020B0604020202020204" pitchFamily="34" charset="0"/>
              <a:buChar char="•"/>
            </a:pPr>
            <a:r>
              <a:rPr lang="en-US" dirty="0"/>
              <a:t>If timely, Title IX Coordinator provides Parties with notice and 5 days to submit written statement</a:t>
            </a:r>
          </a:p>
          <a:p>
            <a:pPr marL="342900" indent="-342900" algn="l">
              <a:buFont typeface="Arial" panose="020B0604020202020204" pitchFamily="34" charset="0"/>
              <a:buChar char="•"/>
            </a:pPr>
            <a:r>
              <a:rPr lang="en-US" dirty="0"/>
              <a:t>Title IX Coordinator must provide copies of all Appeals of Determinations and written statements to the other Parties</a:t>
            </a:r>
          </a:p>
          <a:p>
            <a:pPr marL="342900" indent="-342900" algn="l">
              <a:buFont typeface="Arial" panose="020B0604020202020204" pitchFamily="34" charset="0"/>
              <a:buChar char="•"/>
            </a:pPr>
            <a:r>
              <a:rPr lang="en-US" dirty="0"/>
              <a:t>Disciplinary sanctions remain in place while appeal is pending</a:t>
            </a:r>
          </a:p>
        </p:txBody>
      </p:sp>
    </p:spTree>
    <p:extLst>
      <p:ext uri="{BB962C8B-B14F-4D97-AF65-F5344CB8AC3E}">
        <p14:creationId xmlns:p14="http://schemas.microsoft.com/office/powerpoint/2010/main" val="333678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FE86B-47E9-467B-939A-B0D9EAFAFB6C}"/>
              </a:ext>
            </a:extLst>
          </p:cNvPr>
          <p:cNvSpPr>
            <a:spLocks noGrp="1"/>
          </p:cNvSpPr>
          <p:nvPr>
            <p:ph type="title"/>
          </p:nvPr>
        </p:nvSpPr>
        <p:spPr>
          <a:xfrm>
            <a:off x="838200" y="365125"/>
            <a:ext cx="10515600" cy="1325563"/>
          </a:xfrm>
        </p:spPr>
        <p:txBody>
          <a:bodyPr/>
          <a:lstStyle/>
          <a:p>
            <a:r>
              <a:rPr lang="en-US" dirty="0"/>
              <a:t>Grounds for Appeal</a:t>
            </a:r>
          </a:p>
        </p:txBody>
      </p:sp>
      <p:sp>
        <p:nvSpPr>
          <p:cNvPr id="3" name="Content Placeholder 2">
            <a:extLst>
              <a:ext uri="{FF2B5EF4-FFF2-40B4-BE49-F238E27FC236}">
                <a16:creationId xmlns:a16="http://schemas.microsoft.com/office/drawing/2014/main" id="{3D4F742F-13E0-4F79-8E2B-92CE72EE64C6}"/>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800100" lvl="1" indent="-342900" fontAlgn="base">
              <a:buFont typeface="Arial" panose="020B0604020202020204" pitchFamily="34" charset="0"/>
              <a:buChar char="•"/>
            </a:pPr>
            <a:r>
              <a:rPr lang="en-US" dirty="0">
                <a:solidFill>
                  <a:schemeClr val="tx1"/>
                </a:solidFill>
              </a:rPr>
              <a:t>Procedural irregularity that affected the outcome</a:t>
            </a:r>
          </a:p>
          <a:p>
            <a:pPr marL="800100" lvl="1" indent="-342900" fontAlgn="base">
              <a:buFont typeface="Arial" panose="020B0604020202020204" pitchFamily="34" charset="0"/>
              <a:buChar char="•"/>
            </a:pPr>
            <a:r>
              <a:rPr lang="en-US" dirty="0">
                <a:solidFill>
                  <a:schemeClr val="tx1"/>
                </a:solidFill>
              </a:rPr>
              <a:t>New evidence that could affect the outcome of the matter</a:t>
            </a:r>
          </a:p>
          <a:p>
            <a:pPr marL="800100" lvl="1" indent="-342900" fontAlgn="base">
              <a:buFont typeface="Arial" panose="020B0604020202020204" pitchFamily="34" charset="0"/>
              <a:buChar char="•"/>
            </a:pPr>
            <a:r>
              <a:rPr lang="en-US" dirty="0">
                <a:solidFill>
                  <a:schemeClr val="tx1"/>
                </a:solidFill>
              </a:rPr>
              <a:t>A conflict of interest or bias</a:t>
            </a:r>
          </a:p>
          <a:p>
            <a:pPr marL="800100" lvl="1" indent="-342900" fontAlgn="base">
              <a:buFont typeface="Arial" panose="020B0604020202020204" pitchFamily="34" charset="0"/>
              <a:buChar char="•"/>
            </a:pPr>
            <a:r>
              <a:rPr lang="en-US" dirty="0">
                <a:solidFill>
                  <a:schemeClr val="tx1"/>
                </a:solidFill>
              </a:rPr>
              <a:t>Sanctions are substantially disproportionate to the findings</a:t>
            </a:r>
          </a:p>
          <a:p>
            <a:pPr marL="342900" indent="-342900" algn="l">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16858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4149-B439-4485-AE39-3D394C887D37}"/>
              </a:ext>
            </a:extLst>
          </p:cNvPr>
          <p:cNvSpPr>
            <a:spLocks noGrp="1"/>
          </p:cNvSpPr>
          <p:nvPr>
            <p:ph type="title"/>
          </p:nvPr>
        </p:nvSpPr>
        <p:spPr>
          <a:xfrm>
            <a:off x="838200" y="365125"/>
            <a:ext cx="10515600" cy="1325563"/>
          </a:xfrm>
        </p:spPr>
        <p:txBody>
          <a:bodyPr/>
          <a:lstStyle/>
          <a:p>
            <a:r>
              <a:rPr lang="en-US" dirty="0"/>
              <a:t>Appellate Officer Decision</a:t>
            </a:r>
          </a:p>
        </p:txBody>
      </p:sp>
      <p:sp>
        <p:nvSpPr>
          <p:cNvPr id="3" name="Content Placeholder 2">
            <a:extLst>
              <a:ext uri="{FF2B5EF4-FFF2-40B4-BE49-F238E27FC236}">
                <a16:creationId xmlns:a16="http://schemas.microsoft.com/office/drawing/2014/main" id="{05132430-73CA-4FCD-8CFE-8592DD2D9CFE}"/>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Appellate Officer makes decision</a:t>
            </a:r>
          </a:p>
          <a:p>
            <a:pPr marL="342900" indent="-342900" algn="l">
              <a:buFont typeface="Arial" panose="020B0604020202020204" pitchFamily="34" charset="0"/>
              <a:buChar char="•"/>
            </a:pPr>
            <a:r>
              <a:rPr lang="en-US" dirty="0"/>
              <a:t>Simultaneously provides Parties and Title IX Coordinator with written decision, including reasons, within 10 days</a:t>
            </a:r>
          </a:p>
          <a:p>
            <a:pPr marL="342900" indent="-342900" algn="l">
              <a:buFont typeface="Arial" panose="020B0604020202020204" pitchFamily="34" charset="0"/>
              <a:buChar char="•"/>
            </a:pPr>
            <a:r>
              <a:rPr lang="en-US" dirty="0"/>
              <a:t>Appeal decisions are final</a:t>
            </a:r>
          </a:p>
        </p:txBody>
      </p:sp>
    </p:spTree>
    <p:extLst>
      <p:ext uri="{BB962C8B-B14F-4D97-AF65-F5344CB8AC3E}">
        <p14:creationId xmlns:p14="http://schemas.microsoft.com/office/powerpoint/2010/main" val="15903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0D6C99-D461-420F-BCC4-0636FE45B538}"/>
              </a:ext>
            </a:extLst>
          </p:cNvPr>
          <p:cNvSpPr>
            <a:spLocks noGrp="1"/>
          </p:cNvSpPr>
          <p:nvPr>
            <p:ph type="title"/>
          </p:nvPr>
        </p:nvSpPr>
        <p:spPr>
          <a:xfrm>
            <a:off x="838200" y="365125"/>
            <a:ext cx="10515600" cy="1325563"/>
          </a:xfrm>
        </p:spPr>
        <p:txBody>
          <a:bodyPr/>
          <a:lstStyle/>
          <a:p>
            <a:r>
              <a:rPr lang="en-US" dirty="0"/>
              <a:t>Coming Up</a:t>
            </a:r>
          </a:p>
        </p:txBody>
      </p:sp>
      <p:sp>
        <p:nvSpPr>
          <p:cNvPr id="5" name="Content Placeholder 2">
            <a:extLst>
              <a:ext uri="{FF2B5EF4-FFF2-40B4-BE49-F238E27FC236}">
                <a16:creationId xmlns:a16="http://schemas.microsoft.com/office/drawing/2014/main" id="{99A98E5D-65F7-440D-B123-D863AA0F519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Impartiality and fairness</a:t>
            </a:r>
          </a:p>
          <a:p>
            <a:pPr marL="342900" indent="-342900" algn="l">
              <a:buFont typeface="Arial" panose="020B0604020202020204" pitchFamily="34" charset="0"/>
              <a:buChar char="•"/>
            </a:pPr>
            <a:r>
              <a:rPr lang="en-US" dirty="0"/>
              <a:t>Evidence issues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1596775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 F P ! 3 8 6 2 9 8 9 0 . 3 < / d o c u m e n t i d >  
     < s e n d e r i d > O A S H < / s e n d e r i d >  
     < s e n d e r e m a i l > O A S H @ F I S H E R P H I L L I P S . C O M < / s e n d e r e m a i l >  
     < l a s t m o d i f i e d > 2 0 2 0 - 1 0 - 3 0 T 1 6 : 0 2 : 5 1 . 0 0 0 0 0 0 0 - 0 6 : 0 0 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31A2E3-BB58-4E18-9722-01106740976A}">
  <ds:schemaRefs>
    <ds:schemaRef ds:uri="ee8cbea3-8eef-45c8-9460-e4c4829d604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0DCC3E78-2632-4CDA-9F95-5D0D7578A1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1220</TotalTime>
  <Words>634</Words>
  <Application>Microsoft Office PowerPoint</Application>
  <PresentationFormat>Widescreen</PresentationFormat>
  <Paragraphs>61</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Helvetica</vt:lpstr>
      <vt:lpstr>1_Office Theme</vt:lpstr>
      <vt:lpstr>How to Conduct an Appeal</vt:lpstr>
      <vt:lpstr>Learning Outcomes</vt:lpstr>
      <vt:lpstr>Responsibilities of Appellate Officer</vt:lpstr>
      <vt:lpstr>Process</vt:lpstr>
      <vt:lpstr>Grounds for Appeal</vt:lpstr>
      <vt:lpstr>Appellate Officer Decision</vt:lpstr>
      <vt:lpstr>Coming Up</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164</cp:revision>
  <dcterms:created xsi:type="dcterms:W3CDTF">2016-05-03T12:59:06Z</dcterms:created>
  <dcterms:modified xsi:type="dcterms:W3CDTF">2020-10-30T22:02:51Z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