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3"/>
  </p:notesMasterIdLst>
  <p:handoutMasterIdLst>
    <p:handoutMasterId r:id="rId14"/>
  </p:handoutMasterIdLst>
  <p:sldIdLst>
    <p:sldId id="256" r:id="rId5"/>
    <p:sldId id="258" r:id="rId6"/>
    <p:sldId id="292" r:id="rId7"/>
    <p:sldId id="293" r:id="rId8"/>
    <p:sldId id="261" r:id="rId9"/>
    <p:sldId id="262" r:id="rId10"/>
    <p:sldId id="263" r:id="rId11"/>
    <p:sldId id="29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2" autoAdjust="0"/>
    <p:restoredTop sz="73510" autoAdjust="0"/>
  </p:normalViewPr>
  <p:slideViewPr>
    <p:cSldViewPr snapToGrid="0">
      <p:cViewPr varScale="1">
        <p:scale>
          <a:sx n="47" d="100"/>
          <a:sy n="47" d="100"/>
        </p:scale>
        <p:origin x="1244" y="28"/>
      </p:cViewPr>
      <p:guideLst/>
    </p:cSldViewPr>
  </p:slideViewPr>
  <p:notesTextViewPr>
    <p:cViewPr>
      <p:scale>
        <a:sx n="3" d="2"/>
        <a:sy n="3" d="2"/>
      </p:scale>
      <p:origin x="0" y="-1300"/>
    </p:cViewPr>
  </p:notesTextViewPr>
  <p:notesViewPr>
    <p:cSldViewPr snapToGrid="0">
      <p:cViewPr varScale="1">
        <p:scale>
          <a:sx n="83" d="100"/>
          <a:sy n="83" d="100"/>
        </p:scale>
        <p:origin x="3132" y="84"/>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4.xml" Id="rId8" /><Relationship Type="http://schemas.openxmlformats.org/officeDocument/2006/relationships/notesMaster" Target="notesMasters/notesMaster1.xml" Id="rId13" /><Relationship Type="http://schemas.openxmlformats.org/officeDocument/2006/relationships/tableStyles" Target="tableStyles.xml" Id="rId18" /><Relationship Type="http://schemas.openxmlformats.org/officeDocument/2006/relationships/customXml" Target="../customXml/item3.xml" Id="rId3" /><Relationship Type="http://schemas.openxmlformats.org/officeDocument/2006/relationships/slide" Target="slides/slide3.xml" Id="rId7" /><Relationship Type="http://schemas.openxmlformats.org/officeDocument/2006/relationships/slide" Target="slides/slide8.xml" Id="rId12" /><Relationship Type="http://schemas.openxmlformats.org/officeDocument/2006/relationships/theme" Target="theme/theme1.xml" Id="rId17" /><Relationship Type="http://schemas.openxmlformats.org/officeDocument/2006/relationships/customXml" Target="../customXml/item2.xml" Id="rId2" /><Relationship Type="http://schemas.openxmlformats.org/officeDocument/2006/relationships/viewProps" Target="viewProps.xml" Id="rId16" /><Relationship Type="http://schemas.openxmlformats.org/officeDocument/2006/relationships/customXml" Target="../customXml/item1.xml" Id="rId1" /><Relationship Type="http://schemas.openxmlformats.org/officeDocument/2006/relationships/slide" Target="slides/slide2.xml" Id="rId6" /><Relationship Type="http://schemas.openxmlformats.org/officeDocument/2006/relationships/slide" Target="slides/slide7.xml" Id="rId11" /><Relationship Type="http://schemas.openxmlformats.org/officeDocument/2006/relationships/slide" Target="slides/slide1.xml" Id="rId5" /><Relationship Type="http://schemas.openxmlformats.org/officeDocument/2006/relationships/presProps" Target="presProps.xml" Id="rId15" /><Relationship Type="http://schemas.openxmlformats.org/officeDocument/2006/relationships/slide" Target="slides/slide6.xml" Id="rId10" /><Relationship Type="http://schemas.openxmlformats.org/officeDocument/2006/relationships/slideMaster" Target="slideMasters/slideMaster1.xml" Id="rId4" /><Relationship Type="http://schemas.openxmlformats.org/officeDocument/2006/relationships/slide" Target="slides/slide5.xml" Id="rId9" /><Relationship Type="http://schemas.openxmlformats.org/officeDocument/2006/relationships/handoutMaster" Target="handoutMasters/handoutMaster1.xml" Id="rId14" /><Relationship Type="http://schemas.openxmlformats.org/officeDocument/2006/relationships/customXml" Target="/customXML/item4.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5338D8-234A-4590-9195-7BC1AB825033}" type="datetimeFigureOut">
              <a:rPr lang="en-US" smtClean="0"/>
              <a:t>10/30/2020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E7127A-27B8-4A6D-8880-05EE151D8BB1}" type="slidenum">
              <a:rPr lang="en-US" smtClean="0"/>
              <a:t>‹#›</a:t>
            </a:fld>
            <a:endParaRPr lang="en-US" dirty="0"/>
          </a:p>
        </p:txBody>
      </p:sp>
    </p:spTree>
    <p:extLst>
      <p:ext uri="{BB962C8B-B14F-4D97-AF65-F5344CB8AC3E}">
        <p14:creationId xmlns:p14="http://schemas.microsoft.com/office/powerpoint/2010/main" val="624940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427F6-5027-4576-9B0C-60840BE84579}" type="datetimeFigureOut">
              <a:rPr lang="en-US" smtClean="0"/>
              <a:t>10/30/2020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3F3DC-6F76-4FF2-8FE1-5920B66FC7E2}" type="slidenum">
              <a:rPr lang="en-US" smtClean="0"/>
              <a:t>‹#›</a:t>
            </a:fld>
            <a:endParaRPr lang="en-US" dirty="0"/>
          </a:p>
        </p:txBody>
      </p:sp>
    </p:spTree>
    <p:extLst>
      <p:ext uri="{BB962C8B-B14F-4D97-AF65-F5344CB8AC3E}">
        <p14:creationId xmlns:p14="http://schemas.microsoft.com/office/powerpoint/2010/main" val="142262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portion of the training, we will be exploring what it means to serve impartially, how to avoid prejudgment of a case and how to avoid bias and conflicts of interest.</a:t>
            </a:r>
          </a:p>
        </p:txBody>
      </p:sp>
      <p:sp>
        <p:nvSpPr>
          <p:cNvPr id="4" name="Slide Number Placeholder 3"/>
          <p:cNvSpPr>
            <a:spLocks noGrp="1"/>
          </p:cNvSpPr>
          <p:nvPr>
            <p:ph type="sldNum" sz="quarter" idx="10"/>
          </p:nvPr>
        </p:nvSpPr>
        <p:spPr/>
        <p:txBody>
          <a:bodyPr/>
          <a:lstStyle/>
          <a:p>
            <a:fld id="{76A3F3DC-6F76-4FF2-8FE1-5920B66FC7E2}" type="slidenum">
              <a:rPr lang="en-US" smtClean="0"/>
              <a:t>1</a:t>
            </a:fld>
            <a:endParaRPr lang="en-US" dirty="0"/>
          </a:p>
        </p:txBody>
      </p:sp>
    </p:spTree>
    <p:extLst>
      <p:ext uri="{BB962C8B-B14F-4D97-AF65-F5344CB8AC3E}">
        <p14:creationId xmlns:p14="http://schemas.microsoft.com/office/powerpoint/2010/main" val="1368638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a:t>
            </a:r>
            <a:r>
              <a:rPr lang="en-US" baseline="0" dirty="0"/>
              <a:t> outcomes are derived from the regulations. </a:t>
            </a:r>
            <a:r>
              <a:rPr lang="en-US" sz="1200" kern="1200" dirty="0">
                <a:solidFill>
                  <a:schemeClr val="tx1"/>
                </a:solidFill>
                <a:effectLst/>
                <a:latin typeface="+mn-lt"/>
                <a:ea typeface="+mn-ea"/>
                <a:cs typeface="+mn-cs"/>
              </a:rPr>
              <a:t>34 C.F.R. § 106.45 (b)(iii)</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2</a:t>
            </a:fld>
            <a:endParaRPr lang="en-US" dirty="0"/>
          </a:p>
        </p:txBody>
      </p:sp>
    </p:spTree>
    <p:extLst>
      <p:ext uri="{BB962C8B-B14F-4D97-AF65-F5344CB8AC3E}">
        <p14:creationId xmlns:p14="http://schemas.microsoft.com/office/powerpoint/2010/main" val="1703423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Neither the Title IX Coordinator nor any individuals designated to serve as an investigator, Hearing Officer, Appellate Officer, or informal resolution facilitator shall have a bias or conflict of interest for or against Complainants or Respondents generally or against any individual Complainant or Respondent.  With the exception of advisors, anyone else who participates in the Grievance Process, such as the Dean of the School of Performance Studies, the Safety and Security Manager, the HR Manager, the President, the Director of Human Resources, or any designees, must also not have a bias or conflict of interest.</a:t>
            </a:r>
          </a:p>
          <a:p>
            <a:endParaRPr lang="en-US" dirty="0"/>
          </a:p>
          <a:p>
            <a:r>
              <a:rPr lang="en-US" dirty="0"/>
              <a:t>Avoid pre-judgment of the case; keep an open mind and avoid stereotypes</a:t>
            </a:r>
          </a:p>
          <a:p>
            <a:endParaRPr lang="en-US" dirty="0"/>
          </a:p>
          <a:p>
            <a:r>
              <a:rPr lang="en-US" dirty="0"/>
              <a:t>Must uphold fairness and equity and remain impartial and objective throughout the process</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3</a:t>
            </a:fld>
            <a:endParaRPr lang="en-US" dirty="0"/>
          </a:p>
        </p:txBody>
      </p:sp>
    </p:spTree>
    <p:extLst>
      <p:ext uri="{BB962C8B-B14F-4D97-AF65-F5344CB8AC3E}">
        <p14:creationId xmlns:p14="http://schemas.microsoft.com/office/powerpoint/2010/main" val="168186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Bias or Conflict of Interest Considerations:</a:t>
            </a:r>
          </a:p>
          <a:p>
            <a:pPr lvl="1"/>
            <a:r>
              <a:rPr lang="en-US" dirty="0"/>
              <a:t>Do you have any previous or special relationship with any of the Parties or witnesses?</a:t>
            </a:r>
          </a:p>
          <a:p>
            <a:pPr lvl="1"/>
            <a:r>
              <a:rPr lang="en-US" dirty="0"/>
              <a:t>Do you have any preconceived notions or biases?</a:t>
            </a:r>
          </a:p>
          <a:p>
            <a:pPr lvl="1"/>
            <a:r>
              <a:rPr lang="en-US" dirty="0"/>
              <a:t>(Although the regulations do allow overlapping roles, it may not be a best practice; the regulations expressly prohibit decision makers (i.e., Hearing Officer and Appellate Officer) from being the same person as the Title IX Coordinator or investigator)</a:t>
            </a:r>
          </a:p>
          <a:p>
            <a:pPr lvl="1"/>
            <a:r>
              <a:rPr lang="en-US" dirty="0"/>
              <a:t>Is there any reason why you cannot carry out your duties fairly and in accordance with the SMR Policy?</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4</a:t>
            </a:fld>
            <a:endParaRPr lang="en-US" dirty="0"/>
          </a:p>
        </p:txBody>
      </p:sp>
    </p:spTree>
    <p:extLst>
      <p:ext uri="{BB962C8B-B14F-4D97-AF65-F5344CB8AC3E}">
        <p14:creationId xmlns:p14="http://schemas.microsoft.com/office/powerpoint/2010/main" val="1724957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Process for Raising and Deciding Bias or Conflict of Interest Concerns:</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A Party or person appointed to serve in a role in the Grievance Process may submit a written letter of concern relating to bias or conflict of interest at any time to the Title IX Coordinator; however, if the letter of concern relates to the alleged bias or conflict of interest by the Title IX Coordinator, the Party or individual shall submit the letter to the Director of Human Resources or his or her designee.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The Title IX Coordinator or the Director of Human Resources or designee shall promptly speak with the individual alleged to have a bias or conflict of interest and conduct any other appropriate inquiry into the matter.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The Title IX Coordinator or the Director of Human Resources or designee shall make a determination as to whether the individual alleged to have a bias or conflict of shall be removed from their role.  </a:t>
            </a:r>
          </a:p>
          <a:p>
            <a:pPr marL="0" indent="0">
              <a:buNone/>
            </a:pPr>
            <a:endParaRPr lang="en-US" sz="1200" kern="1200" dirty="0">
              <a:solidFill>
                <a:schemeClr val="tx1"/>
              </a:solidFill>
              <a:effectLst/>
              <a:latin typeface="+mn-lt"/>
              <a:ea typeface="+mn-ea"/>
              <a:cs typeface="+mn-cs"/>
            </a:endParaRPr>
          </a:p>
          <a:p>
            <a:pPr marL="0" indent="0">
              <a:buNone/>
            </a:pPr>
            <a:r>
              <a:rPr lang="en-US" sz="1200" kern="1200" dirty="0">
                <a:solidFill>
                  <a:schemeClr val="tx1"/>
                </a:solidFill>
                <a:effectLst/>
                <a:latin typeface="+mn-lt"/>
                <a:ea typeface="+mn-ea"/>
                <a:cs typeface="+mn-cs"/>
              </a:rPr>
              <a:t>If the individual alleged to have a bias or conflict is removed from their role, the Title IX Coordinator or the Director of Human Resources or designee shall appoint an alternate individual to serve in their place. </a:t>
            </a:r>
          </a:p>
          <a:p>
            <a:pPr marL="0" indent="0">
              <a:buNone/>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5</a:t>
            </a:fld>
            <a:endParaRPr lang="en-US" dirty="0"/>
          </a:p>
        </p:txBody>
      </p:sp>
    </p:spTree>
    <p:extLst>
      <p:ext uri="{BB962C8B-B14F-4D97-AF65-F5344CB8AC3E}">
        <p14:creationId xmlns:p14="http://schemas.microsoft.com/office/powerpoint/2010/main" val="119503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Determining Whether Bias Exists:</a:t>
            </a:r>
          </a:p>
          <a:p>
            <a:pPr marL="0" indent="0">
              <a:buNone/>
            </a:pPr>
            <a:endParaRPr lang="en-US" dirty="0"/>
          </a:p>
          <a:p>
            <a:r>
              <a:rPr lang="en-US" dirty="0"/>
              <a:t>Requires an examination of the particular facts of the situation</a:t>
            </a:r>
          </a:p>
          <a:p>
            <a:endParaRPr lang="en-US" dirty="0"/>
          </a:p>
          <a:p>
            <a:r>
              <a:rPr lang="en-US" dirty="0"/>
              <a:t>Apply a common sense approach and reasonable person standard, i.e., whether a reasonable person would believe bias exists</a:t>
            </a:r>
          </a:p>
          <a:p>
            <a:endParaRPr lang="en-US" dirty="0"/>
          </a:p>
          <a:p>
            <a:r>
              <a:rPr lang="en-US" dirty="0"/>
              <a:t>Use caution to avoid generalizations that might unreasonably conclude that bias exists (e.g., assuming that all self-professed feminists, or self-described survivors, are biased against men, or that a male is incapable of being sensitive to women, or that prior work as a victim advocate, or as a defense attorney, renders the person biased against Complainants or Respondents)</a:t>
            </a:r>
          </a:p>
          <a:p>
            <a:endParaRPr lang="en-US" dirty="0"/>
          </a:p>
          <a:p>
            <a:endParaRPr lang="en-US" dirty="0"/>
          </a:p>
        </p:txBody>
      </p:sp>
      <p:sp>
        <p:nvSpPr>
          <p:cNvPr id="4" name="Slide Number Placeholder 3"/>
          <p:cNvSpPr>
            <a:spLocks noGrp="1"/>
          </p:cNvSpPr>
          <p:nvPr>
            <p:ph type="sldNum" sz="quarter" idx="10"/>
          </p:nvPr>
        </p:nvSpPr>
        <p:spPr/>
        <p:txBody>
          <a:bodyPr/>
          <a:lstStyle/>
          <a:p>
            <a:fld id="{76A3F3DC-6F76-4FF2-8FE1-5920B66FC7E2}" type="slidenum">
              <a:rPr lang="en-US" smtClean="0"/>
              <a:t>6</a:t>
            </a:fld>
            <a:endParaRPr lang="en-US" dirty="0"/>
          </a:p>
        </p:txBody>
      </p:sp>
    </p:spTree>
    <p:extLst>
      <p:ext uri="{BB962C8B-B14F-4D97-AF65-F5344CB8AC3E}">
        <p14:creationId xmlns:p14="http://schemas.microsoft.com/office/powerpoint/2010/main" val="3276433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66544" y="1122363"/>
            <a:ext cx="9144000" cy="2387600"/>
          </a:xfrm>
        </p:spPr>
        <p:txBody>
          <a:bodyPr anchor="b"/>
          <a:lstStyle>
            <a:lvl1pPr algn="ctr">
              <a:defRPr sz="6000">
                <a:solidFill>
                  <a:schemeClr val="bg2">
                    <a:lumMod val="25000"/>
                  </a:schemeClr>
                </a:solidFill>
              </a:defRPr>
            </a:lvl1pPr>
          </a:lstStyle>
          <a:p>
            <a:r>
              <a:rPr lang="en-US" dirty="0"/>
              <a:t>Click to edit Master title style</a:t>
            </a:r>
          </a:p>
        </p:txBody>
      </p:sp>
      <p:sp>
        <p:nvSpPr>
          <p:cNvPr id="3" name="Subtitle 2"/>
          <p:cNvSpPr>
            <a:spLocks noGrp="1"/>
          </p:cNvSpPr>
          <p:nvPr>
            <p:ph type="subTitle" idx="1"/>
          </p:nvPr>
        </p:nvSpPr>
        <p:spPr>
          <a:xfrm>
            <a:off x="2066544" y="4012590"/>
            <a:ext cx="9144000" cy="1655762"/>
          </a:xfrm>
        </p:spPr>
        <p:txBody>
          <a:bodyPr/>
          <a:lstStyle>
            <a:lvl1pPr marL="0" indent="0" algn="ctr">
              <a:buNone/>
              <a:defRPr sz="2400">
                <a:solidFill>
                  <a:schemeClr val="bg2">
                    <a:lumMod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CCC302EF-32D8-47DE-9292-1CC0033FD5D7}"/>
              </a:ext>
            </a:extLst>
          </p:cNvPr>
          <p:cNvSpPr>
            <a:spLocks noGrp="1"/>
          </p:cNvSpPr>
          <p:nvPr>
            <p:ph type="dt" sz="half" idx="10"/>
          </p:nvPr>
        </p:nvSpPr>
        <p:spPr/>
        <p:txBody>
          <a:bodyPr/>
          <a:lstStyle/>
          <a:p>
            <a:fld id="{A4E4BBDB-1F58-4C01-A9EE-D1930711C26C}" type="datetime1">
              <a:rPr lang="en-US" smtClean="0"/>
              <a:t>10/30/2020</a:t>
            </a:fld>
            <a:endParaRPr lang="en-US" dirty="0"/>
          </a:p>
        </p:txBody>
      </p:sp>
      <p:sp>
        <p:nvSpPr>
          <p:cNvPr id="6" name="Footer Placeholder 5">
            <a:extLst>
              <a:ext uri="{FF2B5EF4-FFF2-40B4-BE49-F238E27FC236}">
                <a16:creationId xmlns:a16="http://schemas.microsoft.com/office/drawing/2014/main" id="{B8C83461-4251-4C98-AE4B-0DABDB7DEE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D612EF-EF11-4174-BBA9-0AACA04F3C5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08983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650523" y="923544"/>
            <a:ext cx="560949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6" name="Text Placeholder 3"/>
          <p:cNvSpPr>
            <a:spLocks noGrp="1"/>
          </p:cNvSpPr>
          <p:nvPr>
            <p:ph type="body" sz="half" idx="2"/>
          </p:nvPr>
        </p:nvSpPr>
        <p:spPr>
          <a:xfrm>
            <a:off x="1463040" y="923544"/>
            <a:ext cx="4079116"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1F0F5289-7A33-4F48-BB55-4855E9A6DC5D}"/>
              </a:ext>
            </a:extLst>
          </p:cNvPr>
          <p:cNvSpPr>
            <a:spLocks noGrp="1"/>
          </p:cNvSpPr>
          <p:nvPr>
            <p:ph type="dt" sz="half" idx="10"/>
          </p:nvPr>
        </p:nvSpPr>
        <p:spPr/>
        <p:txBody>
          <a:bodyPr/>
          <a:lstStyle/>
          <a:p>
            <a:fld id="{56E65F52-4E65-4996-84DF-C260D649A5EF}" type="datetime1">
              <a:rPr lang="en-US" smtClean="0"/>
              <a:t>10/30/2020</a:t>
            </a:fld>
            <a:endParaRPr lang="en-US" dirty="0"/>
          </a:p>
        </p:txBody>
      </p:sp>
      <p:sp>
        <p:nvSpPr>
          <p:cNvPr id="4" name="Footer Placeholder 3">
            <a:extLst>
              <a:ext uri="{FF2B5EF4-FFF2-40B4-BE49-F238E27FC236}">
                <a16:creationId xmlns:a16="http://schemas.microsoft.com/office/drawing/2014/main" id="{AC7249C3-A9AB-47D0-9D7C-5D8DC7A720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64D60E6-5EFC-4DDD-B68E-52FA1A102F2E}"/>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1004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2831282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3515" y="365125"/>
            <a:ext cx="2870285" cy="5811838"/>
          </a:xfrm>
        </p:spPr>
        <p:txBody>
          <a:bodyPr vert="eaVert"/>
          <a:lstStyle>
            <a:lvl1pPr>
              <a:defRPr>
                <a:solidFill>
                  <a:schemeClr val="bg2">
                    <a:lumMod val="25000"/>
                  </a:schemeClr>
                </a:solidFill>
              </a:defRPr>
            </a:lvl1pPr>
          </a:lstStyle>
          <a:p>
            <a:r>
              <a:rPr lang="en-US" dirty="0"/>
              <a:t>Click to edit Master title style</a:t>
            </a:r>
          </a:p>
        </p:txBody>
      </p:sp>
      <p:sp>
        <p:nvSpPr>
          <p:cNvPr id="3" name="Vertical Text Placeholder 2"/>
          <p:cNvSpPr>
            <a:spLocks noGrp="1"/>
          </p:cNvSpPr>
          <p:nvPr>
            <p:ph type="body" orient="vert" idx="1"/>
          </p:nvPr>
        </p:nvSpPr>
        <p:spPr>
          <a:xfrm>
            <a:off x="1463040" y="365125"/>
            <a:ext cx="6849208" cy="5811838"/>
          </a:xfrm>
        </p:spPr>
        <p:txBody>
          <a:bodyPr vert="eaVert"/>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Tree>
    <p:extLst>
      <p:ext uri="{BB962C8B-B14F-4D97-AF65-F5344CB8AC3E}">
        <p14:creationId xmlns:p14="http://schemas.microsoft.com/office/powerpoint/2010/main" val="165206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317548" cy="1317548"/>
          </a:xfrm>
          <a:prstGeom prst="rect">
            <a:avLst/>
          </a:prstGeom>
        </p:spPr>
      </p:pic>
      <p:sp>
        <p:nvSpPr>
          <p:cNvPr id="4" name="Date Placeholder 3">
            <a:extLst>
              <a:ext uri="{FF2B5EF4-FFF2-40B4-BE49-F238E27FC236}">
                <a16:creationId xmlns:a16="http://schemas.microsoft.com/office/drawing/2014/main" id="{BBD54CB9-64B1-4D12-B054-A010DA9A16DA}"/>
              </a:ext>
            </a:extLst>
          </p:cNvPr>
          <p:cNvSpPr>
            <a:spLocks noGrp="1"/>
          </p:cNvSpPr>
          <p:nvPr>
            <p:ph type="dt" sz="half" idx="10"/>
          </p:nvPr>
        </p:nvSpPr>
        <p:spPr/>
        <p:txBody>
          <a:bodyPr/>
          <a:lstStyle/>
          <a:p>
            <a:fld id="{F17EA359-0E9A-40FB-B2EB-7161FDAB086C}" type="datetime1">
              <a:rPr lang="en-US" smtClean="0"/>
              <a:t>10/30/2020</a:t>
            </a:fld>
            <a:endParaRPr lang="en-US" dirty="0"/>
          </a:p>
        </p:txBody>
      </p:sp>
      <p:sp>
        <p:nvSpPr>
          <p:cNvPr id="5" name="Footer Placeholder 4">
            <a:extLst>
              <a:ext uri="{FF2B5EF4-FFF2-40B4-BE49-F238E27FC236}">
                <a16:creationId xmlns:a16="http://schemas.microsoft.com/office/drawing/2014/main" id="{4BCF2703-F7DF-499A-A510-A07FBE48B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CFFB02-0DAA-4629-87CC-8344801436E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9797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686" y="237045"/>
            <a:ext cx="11033004"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696686" y="1479944"/>
            <a:ext cx="11033004"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61C1D55-AD34-4EF5-8C32-B22337B6BE59}"/>
              </a:ext>
            </a:extLst>
          </p:cNvPr>
          <p:cNvSpPr>
            <a:spLocks noGrp="1"/>
          </p:cNvSpPr>
          <p:nvPr>
            <p:ph type="dt" sz="half" idx="10"/>
          </p:nvPr>
        </p:nvSpPr>
        <p:spPr/>
        <p:txBody>
          <a:bodyPr/>
          <a:lstStyle/>
          <a:p>
            <a:fld id="{35B01C4A-2F27-444C-8A4C-8723F7D290F8}" type="datetime1">
              <a:rPr lang="en-US" smtClean="0"/>
              <a:t>10/30/2020</a:t>
            </a:fld>
            <a:endParaRPr lang="en-US" dirty="0"/>
          </a:p>
        </p:txBody>
      </p:sp>
      <p:sp>
        <p:nvSpPr>
          <p:cNvPr id="5" name="Footer Placeholder 4">
            <a:extLst>
              <a:ext uri="{FF2B5EF4-FFF2-40B4-BE49-F238E27FC236}">
                <a16:creationId xmlns:a16="http://schemas.microsoft.com/office/drawing/2014/main" id="{29AD586F-95B5-42B7-9BEC-AA35D7C3BD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48539B-25A9-4DD8-833D-1491FEF35AA9}"/>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247358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6544" y="237744"/>
            <a:ext cx="9645650" cy="1684841"/>
          </a:xfrm>
        </p:spPr>
        <p:txBody>
          <a:bodyPr anchor="ctr" anchorCtr="0">
            <a:normAutofit/>
          </a:bodyPr>
          <a:lstStyle>
            <a:lvl1pPr algn="ctr">
              <a:defRPr sz="4000" b="1">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2066544" y="4914900"/>
            <a:ext cx="9646920" cy="1174750"/>
          </a:xfrm>
        </p:spPr>
        <p:txBody>
          <a:bodyPr>
            <a:normAutofit/>
          </a:bodyPr>
          <a:lstStyle>
            <a:lvl1pPr marL="0" indent="0" algn="ctr">
              <a:buNone/>
              <a:defRPr sz="2000">
                <a:solidFill>
                  <a:schemeClr val="bg2">
                    <a:lumMod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57794"/>
            <a:ext cx="1610336" cy="1610336"/>
          </a:xfrm>
          <a:prstGeom prst="rect">
            <a:avLst/>
          </a:prstGeom>
        </p:spPr>
      </p:pic>
      <p:sp>
        <p:nvSpPr>
          <p:cNvPr id="5" name="Date Placeholder 4">
            <a:extLst>
              <a:ext uri="{FF2B5EF4-FFF2-40B4-BE49-F238E27FC236}">
                <a16:creationId xmlns:a16="http://schemas.microsoft.com/office/drawing/2014/main" id="{8FC8A8DC-F74F-431F-A184-1A245B0C8D93}"/>
              </a:ext>
            </a:extLst>
          </p:cNvPr>
          <p:cNvSpPr>
            <a:spLocks noGrp="1"/>
          </p:cNvSpPr>
          <p:nvPr>
            <p:ph type="dt" sz="half" idx="10"/>
          </p:nvPr>
        </p:nvSpPr>
        <p:spPr/>
        <p:txBody>
          <a:bodyPr/>
          <a:lstStyle/>
          <a:p>
            <a:fld id="{31C69823-C1F3-4D11-929E-0D7261BCA39B}" type="datetime1">
              <a:rPr lang="en-US" smtClean="0"/>
              <a:t>10/30/2020</a:t>
            </a:fld>
            <a:endParaRPr lang="en-US" dirty="0"/>
          </a:p>
        </p:txBody>
      </p:sp>
      <p:sp>
        <p:nvSpPr>
          <p:cNvPr id="6" name="Footer Placeholder 5">
            <a:extLst>
              <a:ext uri="{FF2B5EF4-FFF2-40B4-BE49-F238E27FC236}">
                <a16:creationId xmlns:a16="http://schemas.microsoft.com/office/drawing/2014/main" id="{5C07CB0C-6A6B-4DA2-9638-70FDBAC42CEC}"/>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6DBAA135-18AC-4292-9217-A190C4FBCF1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86345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61845" y="237045"/>
            <a:ext cx="10268712" cy="1186019"/>
          </a:xfrm>
        </p:spPr>
        <p:txBody>
          <a:bodyPr/>
          <a:lstStyle>
            <a:lvl1pPr>
              <a:defRPr>
                <a:solidFill>
                  <a:schemeClr val="bg2">
                    <a:lumMod val="25000"/>
                  </a:schemeClr>
                </a:solidFill>
              </a:defRPr>
            </a:lvl1pPr>
          </a:lstStyle>
          <a:p>
            <a:r>
              <a:rPr lang="en-US" dirty="0"/>
              <a:t>Click to edit Master title style</a:t>
            </a:r>
          </a:p>
        </p:txBody>
      </p:sp>
      <p:sp>
        <p:nvSpPr>
          <p:cNvPr id="3" name="Content Placeholder 2"/>
          <p:cNvSpPr>
            <a:spLocks noGrp="1"/>
          </p:cNvSpPr>
          <p:nvPr>
            <p:ph sz="half" idx="1"/>
          </p:nvPr>
        </p:nvSpPr>
        <p:spPr>
          <a:xfrm>
            <a:off x="1461846" y="1572768"/>
            <a:ext cx="493877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29397" y="1573706"/>
            <a:ext cx="510116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D6982674-0AC3-4DD6-9C85-EEBDF625211E}"/>
              </a:ext>
            </a:extLst>
          </p:cNvPr>
          <p:cNvSpPr>
            <a:spLocks noGrp="1"/>
          </p:cNvSpPr>
          <p:nvPr>
            <p:ph type="dt" sz="half" idx="10"/>
          </p:nvPr>
        </p:nvSpPr>
        <p:spPr/>
        <p:txBody>
          <a:bodyPr/>
          <a:lstStyle/>
          <a:p>
            <a:fld id="{4BFE4878-223B-4A2C-ACFE-F200977D5B25}" type="datetime1">
              <a:rPr lang="en-US" smtClean="0"/>
              <a:t>10/30/2020</a:t>
            </a:fld>
            <a:endParaRPr lang="en-US" dirty="0"/>
          </a:p>
        </p:txBody>
      </p:sp>
      <p:sp>
        <p:nvSpPr>
          <p:cNvPr id="6" name="Footer Placeholder 5">
            <a:extLst>
              <a:ext uri="{FF2B5EF4-FFF2-40B4-BE49-F238E27FC236}">
                <a16:creationId xmlns:a16="http://schemas.microsoft.com/office/drawing/2014/main" id="{B564A2A9-7879-4007-A29B-6734CC259EE8}"/>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F652AD29-B198-498E-BF9C-6D585A571D01}"/>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20377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3039" y="237744"/>
            <a:ext cx="10268712" cy="1325563"/>
          </a:xfrm>
        </p:spPr>
        <p:txBody>
          <a:bodyPr/>
          <a:lstStyle>
            <a:lvl1pPr>
              <a:defRPr>
                <a:solidFill>
                  <a:schemeClr val="bg2">
                    <a:lumMod val="25000"/>
                  </a:schemeClr>
                </a:solidFill>
              </a:defRPr>
            </a:lvl1pPr>
          </a:lstStyle>
          <a:p>
            <a:r>
              <a:rPr lang="en-US" dirty="0"/>
              <a:t>Click to edit Master title style</a:t>
            </a:r>
          </a:p>
        </p:txBody>
      </p:sp>
      <p:sp>
        <p:nvSpPr>
          <p:cNvPr id="3" name="Text Placeholder 2"/>
          <p:cNvSpPr>
            <a:spLocks noGrp="1"/>
          </p:cNvSpPr>
          <p:nvPr>
            <p:ph type="body" idx="1"/>
          </p:nvPr>
        </p:nvSpPr>
        <p:spPr>
          <a:xfrm>
            <a:off x="1463040" y="1698619"/>
            <a:ext cx="4882004"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63040" y="2522531"/>
            <a:ext cx="4882004"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34469" y="1698619"/>
            <a:ext cx="5183188" cy="823912"/>
          </a:xfrm>
        </p:spPr>
        <p:txBody>
          <a:bodyPr anchor="b"/>
          <a:lstStyle>
            <a:lvl1pPr marL="0" indent="0">
              <a:buNone/>
              <a:defRPr sz="2400" b="1">
                <a:solidFill>
                  <a:schemeClr val="bg2">
                    <a:lumMod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534469" y="2522531"/>
            <a:ext cx="5183188" cy="368458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7" name="Date Placeholder 6">
            <a:extLst>
              <a:ext uri="{FF2B5EF4-FFF2-40B4-BE49-F238E27FC236}">
                <a16:creationId xmlns:a16="http://schemas.microsoft.com/office/drawing/2014/main" id="{500426C6-8C3F-43D0-8377-3DAE5D593E0E}"/>
              </a:ext>
            </a:extLst>
          </p:cNvPr>
          <p:cNvSpPr>
            <a:spLocks noGrp="1"/>
          </p:cNvSpPr>
          <p:nvPr>
            <p:ph type="dt" sz="half" idx="10"/>
          </p:nvPr>
        </p:nvSpPr>
        <p:spPr/>
        <p:txBody>
          <a:bodyPr/>
          <a:lstStyle/>
          <a:p>
            <a:fld id="{94AEDBBC-E685-4A6D-8EEE-636405D51B46}" type="datetime1">
              <a:rPr lang="en-US" smtClean="0"/>
              <a:t>10/30/2020</a:t>
            </a:fld>
            <a:endParaRPr lang="en-US" dirty="0"/>
          </a:p>
        </p:txBody>
      </p:sp>
      <p:sp>
        <p:nvSpPr>
          <p:cNvPr id="8" name="Footer Placeholder 7">
            <a:extLst>
              <a:ext uri="{FF2B5EF4-FFF2-40B4-BE49-F238E27FC236}">
                <a16:creationId xmlns:a16="http://schemas.microsoft.com/office/drawing/2014/main" id="{FE62696F-2295-433D-B70B-9D75F638A90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3091286-F9D0-4C5C-BACA-6C48244FE47F}"/>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934527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defRPr>
            </a:lvl1pPr>
          </a:lstStyle>
          <a:p>
            <a:r>
              <a:rPr lang="en-US" dirty="0"/>
              <a:t>Click to edit Master 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3" name="Date Placeholder 2">
            <a:extLst>
              <a:ext uri="{FF2B5EF4-FFF2-40B4-BE49-F238E27FC236}">
                <a16:creationId xmlns:a16="http://schemas.microsoft.com/office/drawing/2014/main" id="{D95A0C0E-AB12-43A7-A9B8-9E2A67A0B7CD}"/>
              </a:ext>
            </a:extLst>
          </p:cNvPr>
          <p:cNvSpPr>
            <a:spLocks noGrp="1"/>
          </p:cNvSpPr>
          <p:nvPr>
            <p:ph type="dt" sz="half" idx="10"/>
          </p:nvPr>
        </p:nvSpPr>
        <p:spPr/>
        <p:txBody>
          <a:bodyPr/>
          <a:lstStyle/>
          <a:p>
            <a:fld id="{ED694D4B-B806-48FD-96E2-36B77E4C7C8C}" type="datetime1">
              <a:rPr lang="en-US" smtClean="0"/>
              <a:t>10/30/2020</a:t>
            </a:fld>
            <a:endParaRPr lang="en-US" dirty="0"/>
          </a:p>
        </p:txBody>
      </p:sp>
      <p:sp>
        <p:nvSpPr>
          <p:cNvPr id="4" name="Footer Placeholder 3">
            <a:extLst>
              <a:ext uri="{FF2B5EF4-FFF2-40B4-BE49-F238E27FC236}">
                <a16:creationId xmlns:a16="http://schemas.microsoft.com/office/drawing/2014/main" id="{31463121-0FFB-4E7E-8153-1E120D87B2F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78E9AF5-BFF5-46E1-8385-8BEFC40DD76C}"/>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1386061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2" name="Date Placeholder 1">
            <a:extLst>
              <a:ext uri="{FF2B5EF4-FFF2-40B4-BE49-F238E27FC236}">
                <a16:creationId xmlns:a16="http://schemas.microsoft.com/office/drawing/2014/main" id="{B3146F1F-25F1-4761-9180-F96F73F449F0}"/>
              </a:ext>
            </a:extLst>
          </p:cNvPr>
          <p:cNvSpPr>
            <a:spLocks noGrp="1"/>
          </p:cNvSpPr>
          <p:nvPr>
            <p:ph type="dt" sz="half" idx="10"/>
          </p:nvPr>
        </p:nvSpPr>
        <p:spPr/>
        <p:txBody>
          <a:bodyPr/>
          <a:lstStyle/>
          <a:p>
            <a:fld id="{EB21745B-F06E-4C93-9338-DB494A07776C}" type="datetime1">
              <a:rPr lang="en-US" smtClean="0"/>
              <a:t>10/30/2020</a:t>
            </a:fld>
            <a:endParaRPr lang="en-US" dirty="0"/>
          </a:p>
        </p:txBody>
      </p:sp>
      <p:sp>
        <p:nvSpPr>
          <p:cNvPr id="3" name="Footer Placeholder 2">
            <a:extLst>
              <a:ext uri="{FF2B5EF4-FFF2-40B4-BE49-F238E27FC236}">
                <a16:creationId xmlns:a16="http://schemas.microsoft.com/office/drawing/2014/main" id="{CD591A2A-0628-412E-A742-C78F675A8A9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1E34E29-B5AC-404B-9502-E7BE2B224524}"/>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51681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3040" y="237744"/>
            <a:ext cx="10268712" cy="530225"/>
          </a:xfrm>
        </p:spPr>
        <p:txBody>
          <a:bodyPr anchor="b"/>
          <a:lstStyle>
            <a:lvl1pPr>
              <a:defRPr sz="3200">
                <a:solidFill>
                  <a:schemeClr val="bg2">
                    <a:lumMod val="25000"/>
                  </a:schemeClr>
                </a:solidFill>
              </a:defRPr>
            </a:lvl1pPr>
          </a:lstStyle>
          <a:p>
            <a:r>
              <a:rPr lang="en-US" dirty="0"/>
              <a:t>Click to edit Master title style</a:t>
            </a:r>
          </a:p>
        </p:txBody>
      </p:sp>
      <p:sp>
        <p:nvSpPr>
          <p:cNvPr id="3" name="Content Placeholder 2"/>
          <p:cNvSpPr>
            <a:spLocks noGrp="1"/>
          </p:cNvSpPr>
          <p:nvPr>
            <p:ph idx="1"/>
          </p:nvPr>
        </p:nvSpPr>
        <p:spPr>
          <a:xfrm>
            <a:off x="5012618" y="926125"/>
            <a:ext cx="6719133" cy="4677019"/>
          </a:xfrm>
        </p:spPr>
        <p:txBody>
          <a:bodyPr/>
          <a:lstStyle>
            <a:lvl1pPr>
              <a:defRPr sz="3200">
                <a:solidFill>
                  <a:schemeClr val="bg2">
                    <a:lumMod val="25000"/>
                  </a:schemeClr>
                </a:solidFill>
              </a:defRPr>
            </a:lvl1pPr>
            <a:lvl2pPr>
              <a:defRPr sz="2800">
                <a:solidFill>
                  <a:schemeClr val="bg2">
                    <a:lumMod val="25000"/>
                  </a:schemeClr>
                </a:solidFill>
              </a:defRPr>
            </a:lvl2pPr>
            <a:lvl3pPr>
              <a:defRPr sz="2400">
                <a:solidFill>
                  <a:schemeClr val="bg2">
                    <a:lumMod val="25000"/>
                  </a:schemeClr>
                </a:solidFill>
              </a:defRPr>
            </a:lvl3pPr>
            <a:lvl4pPr>
              <a:defRPr sz="2000">
                <a:solidFill>
                  <a:schemeClr val="bg2">
                    <a:lumMod val="25000"/>
                  </a:schemeClr>
                </a:solidFill>
              </a:defRPr>
            </a:lvl4pPr>
            <a:lvl5pPr>
              <a:defRPr sz="2000">
                <a:solidFill>
                  <a:schemeClr val="bg2">
                    <a:lumMod val="25000"/>
                  </a:schemeClr>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63040" y="926125"/>
            <a:ext cx="3382840" cy="4684957"/>
          </a:xfrm>
        </p:spPr>
        <p:txBody>
          <a:bodyPr/>
          <a:lstStyle>
            <a:lvl1pPr marL="0" indent="0">
              <a:buNone/>
              <a:defRPr sz="1600">
                <a:solidFill>
                  <a:schemeClr val="bg2">
                    <a:lumMod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10" y="222488"/>
            <a:ext cx="1219952" cy="1219952"/>
          </a:xfrm>
          <a:prstGeom prst="rect">
            <a:avLst/>
          </a:prstGeom>
        </p:spPr>
      </p:pic>
      <p:sp>
        <p:nvSpPr>
          <p:cNvPr id="5" name="Date Placeholder 4">
            <a:extLst>
              <a:ext uri="{FF2B5EF4-FFF2-40B4-BE49-F238E27FC236}">
                <a16:creationId xmlns:a16="http://schemas.microsoft.com/office/drawing/2014/main" id="{758B43D4-5600-443B-B12F-5D18195F75D2}"/>
              </a:ext>
            </a:extLst>
          </p:cNvPr>
          <p:cNvSpPr>
            <a:spLocks noGrp="1"/>
          </p:cNvSpPr>
          <p:nvPr>
            <p:ph type="dt" sz="half" idx="10"/>
          </p:nvPr>
        </p:nvSpPr>
        <p:spPr/>
        <p:txBody>
          <a:bodyPr/>
          <a:lstStyle/>
          <a:p>
            <a:fld id="{A60CF9DA-353C-42A4-8EB9-5012DA22F4E9}" type="datetime1">
              <a:rPr lang="en-US" smtClean="0"/>
              <a:t>10/30/2020</a:t>
            </a:fld>
            <a:endParaRPr lang="en-US" dirty="0"/>
          </a:p>
        </p:txBody>
      </p:sp>
      <p:sp>
        <p:nvSpPr>
          <p:cNvPr id="6" name="Footer Placeholder 5">
            <a:extLst>
              <a:ext uri="{FF2B5EF4-FFF2-40B4-BE49-F238E27FC236}">
                <a16:creationId xmlns:a16="http://schemas.microsoft.com/office/drawing/2014/main" id="{A4A60403-6DD9-4A35-9C8E-D7178002EB9D}"/>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29797CCA-4692-4ED8-A1BA-41C85B4AA4B6}"/>
              </a:ext>
            </a:extLst>
          </p:cNvPr>
          <p:cNvSpPr>
            <a:spLocks noGrp="1"/>
          </p:cNvSpPr>
          <p:nvPr>
            <p:ph type="sldNum" sz="quarter" idx="12"/>
          </p:nvPr>
        </p:nvSpPr>
        <p:spPr/>
        <p:txBody>
          <a:bodyPr/>
          <a:lstStyle/>
          <a:p>
            <a:fld id="{A68ED3E8-DA8D-4C87-AC13-D8A0D53845D2}" type="slidenum">
              <a:rPr lang="en-US" smtClean="0"/>
              <a:t>‹#›</a:t>
            </a:fld>
            <a:endParaRPr lang="en-US" dirty="0"/>
          </a:p>
        </p:txBody>
      </p:sp>
    </p:spTree>
    <p:extLst>
      <p:ext uri="{BB962C8B-B14F-4D97-AF65-F5344CB8AC3E}">
        <p14:creationId xmlns:p14="http://schemas.microsoft.com/office/powerpoint/2010/main" val="398779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 y="1"/>
            <a:ext cx="12188952" cy="6857999"/>
          </a:xfrm>
          <a:prstGeom prst="rect">
            <a:avLst/>
          </a:prstGeom>
        </p:spPr>
      </p:pic>
      <p:sp>
        <p:nvSpPr>
          <p:cNvPr id="2" name="Title Placeholder 1"/>
          <p:cNvSpPr>
            <a:spLocks noGrp="1"/>
          </p:cNvSpPr>
          <p:nvPr>
            <p:ph type="title"/>
          </p:nvPr>
        </p:nvSpPr>
        <p:spPr>
          <a:xfrm>
            <a:off x="1461846" y="237045"/>
            <a:ext cx="10267844" cy="1186019"/>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1461846" y="1479944"/>
            <a:ext cx="1026784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rot="10800000">
            <a:off x="3047" y="4919729"/>
            <a:ext cx="12188952" cy="1955345"/>
          </a:xfrm>
          <a:prstGeom prst="rect">
            <a:avLst/>
          </a:prstGeom>
          <a:effectLst>
            <a:glow rad="38100">
              <a:schemeClr val="accent4">
                <a:lumMod val="20000"/>
                <a:lumOff val="80000"/>
                <a:alpha val="13000"/>
              </a:schemeClr>
            </a:glow>
            <a:softEdge rad="0"/>
          </a:effectLst>
        </p:spPr>
      </p:pic>
      <p:sp>
        <p:nvSpPr>
          <p:cNvPr id="10" name="TextBox 9"/>
          <p:cNvSpPr txBox="1"/>
          <p:nvPr userDrawn="1"/>
        </p:nvSpPr>
        <p:spPr>
          <a:xfrm>
            <a:off x="211494" y="6495181"/>
            <a:ext cx="2438400" cy="276999"/>
          </a:xfrm>
          <a:prstGeom prst="rect">
            <a:avLst/>
          </a:prstGeom>
          <a:noFill/>
          <a:ln>
            <a:noFill/>
          </a:ln>
        </p:spPr>
        <p:txBody>
          <a:bodyPr wrap="square">
            <a:spAutoFit/>
          </a:bodyPr>
          <a:lstStyle/>
          <a:p>
            <a:pPr algn="l" eaLnBrk="0" fontAlgn="base" hangingPunct="0">
              <a:spcBef>
                <a:spcPct val="0"/>
              </a:spcBef>
              <a:spcAft>
                <a:spcPct val="0"/>
              </a:spcAft>
              <a:defRPr/>
            </a:pPr>
            <a:r>
              <a:rPr lang="en-US" sz="1200" b="1" dirty="0">
                <a:solidFill>
                  <a:schemeClr val="bg1"/>
                </a:solidFill>
                <a:latin typeface="Helvetica" panose="020B0604020202030204" pitchFamily="34" charset="0"/>
              </a:rPr>
              <a:t>fisherphillips.com</a:t>
            </a:r>
          </a:p>
        </p:txBody>
      </p:sp>
      <p:sp>
        <p:nvSpPr>
          <p:cNvPr id="4" name="Date Placeholder 3">
            <a:extLst>
              <a:ext uri="{FF2B5EF4-FFF2-40B4-BE49-F238E27FC236}">
                <a16:creationId xmlns:a16="http://schemas.microsoft.com/office/drawing/2014/main" id="{B2E67890-EAD8-4ADA-BBA4-E3D0F3C5C7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43F78-FBE8-479E-AF5C-B4BA823541C2}" type="datetime1">
              <a:rPr lang="en-US" smtClean="0"/>
              <a:t>10/30/2020</a:t>
            </a:fld>
            <a:endParaRPr lang="en-US" dirty="0"/>
          </a:p>
        </p:txBody>
      </p:sp>
      <p:sp>
        <p:nvSpPr>
          <p:cNvPr id="5" name="Footer Placeholder 4">
            <a:extLst>
              <a:ext uri="{FF2B5EF4-FFF2-40B4-BE49-F238E27FC236}">
                <a16:creationId xmlns:a16="http://schemas.microsoft.com/office/drawing/2014/main" id="{F6E63893-9B97-4E72-9944-04C388A2E0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09D5F22-B7FE-4F39-9886-E0ADEE368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ED3E8-DA8D-4C87-AC13-D8A0D53845D2}" type="slidenum">
              <a:rPr lang="en-US" smtClean="0"/>
              <a:t>‹#›</a:t>
            </a:fld>
            <a:endParaRPr lang="en-US" dirty="0"/>
          </a:p>
        </p:txBody>
      </p:sp>
    </p:spTree>
    <p:extLst>
      <p:ext uri="{BB962C8B-B14F-4D97-AF65-F5344CB8AC3E}">
        <p14:creationId xmlns:p14="http://schemas.microsoft.com/office/powerpoint/2010/main" val="2313788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914400" rtl="0" eaLnBrk="1" latinLnBrk="0" hangingPunct="1">
        <a:lnSpc>
          <a:spcPct val="90000"/>
        </a:lnSpc>
        <a:spcBef>
          <a:spcPct val="0"/>
        </a:spcBef>
        <a:buNone/>
        <a:defRPr sz="4000" kern="1200">
          <a:solidFill>
            <a:schemeClr val="bg2">
              <a:lumMod val="25000"/>
            </a:schemeClr>
          </a:solidFill>
          <a:latin typeface="Helvetica" panose="020B0604020202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Helvetica" panose="020B0604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Helvetica" panose="020B0604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Helvetica" panose="020B0604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Helvetica" panose="020B0604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s://creativecommons.org/licenses/by-nc/3.0/" TargetMode="External"/><Relationship Id="rId3" Type="http://schemas.openxmlformats.org/officeDocument/2006/relationships/hyperlink" Target="http://www.flickr.com/photos/hikingartist/4193332430/" TargetMode="External"/><Relationship Id="rId7" Type="http://schemas.openxmlformats.org/officeDocument/2006/relationships/hyperlink" Target="http://pngimg.com/download/48362" TargetMode="External"/><Relationship Id="rId2" Type="http://schemas.openxmlformats.org/officeDocument/2006/relationships/image" Target="../media/image6.jpg"/><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hyperlink" Target="http://amrutam-nopen.blogspot.com/2012/07/how-my-school-made-me-what-i-am.html" TargetMode="External"/><Relationship Id="rId10" Type="http://schemas.openxmlformats.org/officeDocument/2006/relationships/hyperlink" Target="http://pngimg.com/download/28746" TargetMode="External"/><Relationship Id="rId4" Type="http://schemas.openxmlformats.org/officeDocument/2006/relationships/image" Target="../media/image7.jp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2D28-103D-4F01-94A6-BD3CBA533F45}"/>
              </a:ext>
            </a:extLst>
          </p:cNvPr>
          <p:cNvSpPr>
            <a:spLocks noGrp="1"/>
          </p:cNvSpPr>
          <p:nvPr>
            <p:ph type="ctrTitle"/>
          </p:nvPr>
        </p:nvSpPr>
        <p:spPr>
          <a:xfrm>
            <a:off x="1524000" y="1122363"/>
            <a:ext cx="9144000" cy="2387600"/>
          </a:xfrm>
        </p:spPr>
        <p:txBody>
          <a:bodyPr>
            <a:normAutofit/>
          </a:bodyPr>
          <a:lstStyle/>
          <a:p>
            <a:r>
              <a:rPr lang="en-US" dirty="0"/>
              <a:t>Serving Impartially</a:t>
            </a:r>
          </a:p>
        </p:txBody>
      </p:sp>
      <p:sp>
        <p:nvSpPr>
          <p:cNvPr id="3" name="Subtitle 2">
            <a:extLst>
              <a:ext uri="{FF2B5EF4-FFF2-40B4-BE49-F238E27FC236}">
                <a16:creationId xmlns:a16="http://schemas.microsoft.com/office/drawing/2014/main" id="{F036931D-5E3A-40B4-9793-60583C540CFF}"/>
              </a:ext>
            </a:extLst>
          </p:cNvPr>
          <p:cNvSpPr>
            <a:spLocks noGrp="1"/>
          </p:cNvSpPr>
          <p:nvPr>
            <p:ph type="subTitle" idx="1"/>
          </p:nvPr>
        </p:nvSpPr>
        <p:spPr>
          <a:xfrm>
            <a:off x="1524000" y="3602038"/>
            <a:ext cx="9144000" cy="1655762"/>
          </a:xfrm>
        </p:spPr>
        <p:txBody>
          <a:bodyPr>
            <a:normAutofit/>
          </a:bodyPr>
          <a:lstStyle/>
          <a:p>
            <a:endParaRPr lang="en-US" dirty="0"/>
          </a:p>
          <a:p>
            <a:r>
              <a:rPr lang="en-US" i="1" dirty="0"/>
              <a:t>Rina Grassotti</a:t>
            </a:r>
          </a:p>
          <a:p>
            <a:r>
              <a:rPr lang="en-US" i="1" dirty="0"/>
              <a:t>Michael Holt</a:t>
            </a:r>
          </a:p>
        </p:txBody>
      </p:sp>
    </p:spTree>
    <p:extLst>
      <p:ext uri="{BB962C8B-B14F-4D97-AF65-F5344CB8AC3E}">
        <p14:creationId xmlns:p14="http://schemas.microsoft.com/office/powerpoint/2010/main" val="301249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F259-683E-4B39-8225-E76268512E16}"/>
              </a:ext>
            </a:extLst>
          </p:cNvPr>
          <p:cNvSpPr>
            <a:spLocks noGrp="1"/>
          </p:cNvSpPr>
          <p:nvPr>
            <p:ph type="title"/>
          </p:nvPr>
        </p:nvSpPr>
        <p:spPr>
          <a:xfrm>
            <a:off x="838200" y="365125"/>
            <a:ext cx="10515600" cy="1325563"/>
          </a:xfrm>
        </p:spPr>
        <p:txBody>
          <a:bodyPr/>
          <a:lstStyle/>
          <a:p>
            <a:r>
              <a:rPr lang="en-US" dirty="0"/>
              <a:t>Learning Outcomes</a:t>
            </a:r>
          </a:p>
        </p:txBody>
      </p:sp>
      <p:sp>
        <p:nvSpPr>
          <p:cNvPr id="3" name="Content Placeholder 2">
            <a:extLst>
              <a:ext uri="{FF2B5EF4-FFF2-40B4-BE49-F238E27FC236}">
                <a16:creationId xmlns:a16="http://schemas.microsoft.com/office/drawing/2014/main" id="{7FC03DED-4AF4-4EBD-8627-FD0804710D9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gn="l"/>
            <a:r>
              <a:rPr lang="en-US" dirty="0">
                <a:solidFill>
                  <a:schemeClr val="tx1"/>
                </a:solidFill>
              </a:rPr>
              <a:t>Understand:</a:t>
            </a:r>
          </a:p>
          <a:p>
            <a:pPr marL="914400" lvl="1" indent="-457200">
              <a:buFont typeface="+mj-lt"/>
              <a:buAutoNum type="arabicPeriod"/>
            </a:pPr>
            <a:r>
              <a:rPr lang="en-US" dirty="0">
                <a:solidFill>
                  <a:schemeClr val="tx1"/>
                </a:solidFill>
              </a:rPr>
              <a:t>How to avoid prejudging facts</a:t>
            </a:r>
          </a:p>
          <a:p>
            <a:pPr marL="914400" lvl="1" indent="-457200">
              <a:buFont typeface="+mj-lt"/>
              <a:buAutoNum type="arabicPeriod"/>
            </a:pPr>
            <a:r>
              <a:rPr lang="en-US" dirty="0">
                <a:solidFill>
                  <a:schemeClr val="tx1"/>
                </a:solidFill>
              </a:rPr>
              <a:t>How to avoid conflicts of interest</a:t>
            </a:r>
          </a:p>
          <a:p>
            <a:pPr marL="914400" lvl="1" indent="-457200">
              <a:buFont typeface="+mj-lt"/>
              <a:buAutoNum type="arabicPeriod"/>
            </a:pPr>
            <a:r>
              <a:rPr lang="en-US" dirty="0">
                <a:solidFill>
                  <a:schemeClr val="tx1"/>
                </a:solidFill>
              </a:rPr>
              <a:t>How to serve impartially and without bias</a:t>
            </a:r>
          </a:p>
          <a:p>
            <a:pPr algn="l"/>
            <a:endParaRPr lang="en-US" dirty="0">
              <a:solidFill>
                <a:schemeClr val="tx1"/>
              </a:solidFill>
            </a:endParaRPr>
          </a:p>
          <a:p>
            <a:pPr lvl="1"/>
            <a:endParaRPr lang="en-US" dirty="0">
              <a:solidFill>
                <a:schemeClr val="tx1"/>
              </a:solidFill>
            </a:endParaRPr>
          </a:p>
          <a:p>
            <a:pPr algn="l"/>
            <a:endParaRPr lang="en-US"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196330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89D2E-E2C6-4334-98EF-A6329D7A9964}"/>
              </a:ext>
            </a:extLst>
          </p:cNvPr>
          <p:cNvSpPr>
            <a:spLocks noGrp="1"/>
          </p:cNvSpPr>
          <p:nvPr>
            <p:ph type="title"/>
          </p:nvPr>
        </p:nvSpPr>
        <p:spPr>
          <a:xfrm>
            <a:off x="838200" y="365125"/>
            <a:ext cx="10515600" cy="1325563"/>
          </a:xfrm>
        </p:spPr>
        <p:txBody>
          <a:bodyPr/>
          <a:lstStyle/>
          <a:p>
            <a:r>
              <a:rPr lang="en-US" dirty="0"/>
              <a:t>Bias and Conflict Basics</a:t>
            </a:r>
          </a:p>
        </p:txBody>
      </p:sp>
      <p:sp>
        <p:nvSpPr>
          <p:cNvPr id="3" name="Content Placeholder 2">
            <a:extLst>
              <a:ext uri="{FF2B5EF4-FFF2-40B4-BE49-F238E27FC236}">
                <a16:creationId xmlns:a16="http://schemas.microsoft.com/office/drawing/2014/main" id="{0C027AF9-DC71-453E-A243-2D5E51DE23E0}"/>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Bias and Conflict of Interests Prohibited</a:t>
            </a:r>
          </a:p>
          <a:p>
            <a:pPr marL="342900" indent="-342900" algn="l">
              <a:buFont typeface="Arial" panose="020B0604020202020204" pitchFamily="34" charset="0"/>
              <a:buChar char="•"/>
            </a:pPr>
            <a:r>
              <a:rPr lang="en-US" dirty="0"/>
              <a:t>Avoid pre-judgment of the case</a:t>
            </a:r>
          </a:p>
          <a:p>
            <a:pPr marL="342900" indent="-342900" algn="l">
              <a:buFont typeface="Arial" panose="020B0604020202020204" pitchFamily="34" charset="0"/>
              <a:buChar char="•"/>
            </a:pPr>
            <a:r>
              <a:rPr lang="en-US" dirty="0"/>
              <a:t>Keep an open mind and avoid stereotypes</a:t>
            </a:r>
          </a:p>
          <a:p>
            <a:pPr marL="342900" indent="-342900" algn="l">
              <a:buFont typeface="Arial" panose="020B0604020202020204" pitchFamily="34" charset="0"/>
              <a:buChar char="•"/>
            </a:pPr>
            <a:r>
              <a:rPr lang="en-US" dirty="0"/>
              <a:t>Must uphold fairness and equity and remain impartial and objective throughout the process</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75188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5BC3-4081-4CCF-B9F8-38AD05EA2AFC}"/>
              </a:ext>
            </a:extLst>
          </p:cNvPr>
          <p:cNvSpPr>
            <a:spLocks noGrp="1"/>
          </p:cNvSpPr>
          <p:nvPr>
            <p:ph type="title"/>
          </p:nvPr>
        </p:nvSpPr>
        <p:spPr>
          <a:xfrm>
            <a:off x="838200" y="365125"/>
            <a:ext cx="10515600" cy="1325563"/>
          </a:xfrm>
        </p:spPr>
        <p:txBody>
          <a:bodyPr/>
          <a:lstStyle/>
          <a:p>
            <a:r>
              <a:rPr lang="en-US" dirty="0"/>
              <a:t>Considerations</a:t>
            </a:r>
          </a:p>
        </p:txBody>
      </p:sp>
      <p:sp>
        <p:nvSpPr>
          <p:cNvPr id="3" name="Content Placeholder 2">
            <a:extLst>
              <a:ext uri="{FF2B5EF4-FFF2-40B4-BE49-F238E27FC236}">
                <a16:creationId xmlns:a16="http://schemas.microsoft.com/office/drawing/2014/main" id="{9651A5DD-6979-4AD5-844F-30DA9BD1B216}"/>
              </a:ext>
            </a:extLst>
          </p:cNvPr>
          <p:cNvSpPr txBox="1">
            <a:spLocks/>
          </p:cNvSpPr>
          <p:nvPr/>
        </p:nvSpPr>
        <p:spPr>
          <a:xfrm>
            <a:off x="838200" y="1795644"/>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800100" lvl="1" indent="-342900">
              <a:buFont typeface="Arial" panose="020B0604020202020204" pitchFamily="34" charset="0"/>
              <a:buChar char="•"/>
            </a:pPr>
            <a:r>
              <a:rPr lang="en-US" dirty="0">
                <a:solidFill>
                  <a:schemeClr val="tx1"/>
                </a:solidFill>
              </a:rPr>
              <a:t>Relationship with Party or witness</a:t>
            </a:r>
          </a:p>
          <a:p>
            <a:pPr marL="800100" lvl="1" indent="-342900">
              <a:buFont typeface="Arial" panose="020B0604020202020204" pitchFamily="34" charset="0"/>
              <a:buChar char="•"/>
            </a:pPr>
            <a:r>
              <a:rPr lang="en-US" dirty="0">
                <a:solidFill>
                  <a:schemeClr val="tx1"/>
                </a:solidFill>
              </a:rPr>
              <a:t>Preconceived notions or biases</a:t>
            </a:r>
          </a:p>
          <a:p>
            <a:pPr marL="800100" lvl="1" indent="-342900">
              <a:buFont typeface="Arial" panose="020B0604020202020204" pitchFamily="34" charset="0"/>
              <a:buChar char="•"/>
            </a:pPr>
            <a:r>
              <a:rPr lang="en-US" dirty="0">
                <a:solidFill>
                  <a:schemeClr val="tx1"/>
                </a:solidFill>
              </a:rPr>
              <a:t>Wearing multiple hats</a:t>
            </a:r>
          </a:p>
          <a:p>
            <a:pPr marL="800100" lvl="1" indent="-342900">
              <a:buFont typeface="Arial" panose="020B0604020202020204" pitchFamily="34" charset="0"/>
              <a:buChar char="•"/>
            </a:pPr>
            <a:r>
              <a:rPr lang="en-US" dirty="0">
                <a:solidFill>
                  <a:schemeClr val="tx1"/>
                </a:solidFill>
              </a:rPr>
              <a:t>Any other reason</a:t>
            </a:r>
          </a:p>
        </p:txBody>
      </p:sp>
    </p:spTree>
    <p:extLst>
      <p:ext uri="{BB962C8B-B14F-4D97-AF65-F5344CB8AC3E}">
        <p14:creationId xmlns:p14="http://schemas.microsoft.com/office/powerpoint/2010/main" val="333678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3DA9C-BAD5-48B3-85FE-55708D7E986B}"/>
              </a:ext>
            </a:extLst>
          </p:cNvPr>
          <p:cNvSpPr>
            <a:spLocks noGrp="1"/>
          </p:cNvSpPr>
          <p:nvPr>
            <p:ph type="title"/>
          </p:nvPr>
        </p:nvSpPr>
        <p:spPr>
          <a:xfrm>
            <a:off x="838200" y="365125"/>
            <a:ext cx="10515600" cy="1325563"/>
          </a:xfrm>
        </p:spPr>
        <p:txBody>
          <a:bodyPr/>
          <a:lstStyle/>
          <a:p>
            <a:r>
              <a:rPr lang="en-US" dirty="0"/>
              <a:t>Process for Bias or Conflict Concerns</a:t>
            </a:r>
          </a:p>
        </p:txBody>
      </p:sp>
      <p:sp>
        <p:nvSpPr>
          <p:cNvPr id="3" name="Content Placeholder 2">
            <a:extLst>
              <a:ext uri="{FF2B5EF4-FFF2-40B4-BE49-F238E27FC236}">
                <a16:creationId xmlns:a16="http://schemas.microsoft.com/office/drawing/2014/main" id="{37E03BD2-B2DB-4000-ACEB-CE7DED637E6B}"/>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dirty="0"/>
              <a:t>Letter of concern to Title IX Coordinator (or Director of HR if concern relates to Title IX Coordinator)</a:t>
            </a:r>
          </a:p>
          <a:p>
            <a:pPr marL="342900" indent="-342900" algn="l">
              <a:buFont typeface="Arial" panose="020B0604020202020204" pitchFamily="34" charset="0"/>
              <a:buChar char="•"/>
            </a:pPr>
            <a:r>
              <a:rPr lang="en-US" dirty="0"/>
              <a:t>Look into the matter</a:t>
            </a:r>
          </a:p>
          <a:p>
            <a:pPr marL="342900" indent="-342900" algn="l">
              <a:buFont typeface="Arial" panose="020B0604020202020204" pitchFamily="34" charset="0"/>
              <a:buChar char="•"/>
            </a:pPr>
            <a:r>
              <a:rPr lang="en-US" dirty="0"/>
              <a:t>Make determination as to removal from role</a:t>
            </a:r>
          </a:p>
          <a:p>
            <a:pPr marL="342900" indent="-342900" algn="l">
              <a:buFont typeface="Arial" panose="020B0604020202020204" pitchFamily="34" charset="0"/>
              <a:buChar char="•"/>
            </a:pPr>
            <a:r>
              <a:rPr lang="en-US" dirty="0"/>
              <a:t>If removed, appoint alternate</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16858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7073C-3C8E-4A72-9AC9-939D8112151E}"/>
              </a:ext>
            </a:extLst>
          </p:cNvPr>
          <p:cNvSpPr>
            <a:spLocks noGrp="1"/>
          </p:cNvSpPr>
          <p:nvPr>
            <p:ph type="title"/>
          </p:nvPr>
        </p:nvSpPr>
        <p:spPr>
          <a:xfrm>
            <a:off x="838200" y="365125"/>
            <a:ext cx="10515600" cy="1325563"/>
          </a:xfrm>
        </p:spPr>
        <p:txBody>
          <a:bodyPr/>
          <a:lstStyle/>
          <a:p>
            <a:r>
              <a:rPr lang="en-US" dirty="0"/>
              <a:t>Does Bias Exist?</a:t>
            </a:r>
          </a:p>
        </p:txBody>
      </p:sp>
      <p:sp>
        <p:nvSpPr>
          <p:cNvPr id="3" name="Content Placeholder 2">
            <a:extLst>
              <a:ext uri="{FF2B5EF4-FFF2-40B4-BE49-F238E27FC236}">
                <a16:creationId xmlns:a16="http://schemas.microsoft.com/office/drawing/2014/main" id="{285FFF18-3B09-46F4-A9AD-6F27A170A77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400" dirty="0"/>
              <a:t>Fact-sensitive inquiry</a:t>
            </a:r>
          </a:p>
          <a:p>
            <a:pPr marL="342900" indent="-342900" algn="l">
              <a:buFont typeface="Arial" panose="020B0604020202020204" pitchFamily="34" charset="0"/>
              <a:buChar char="•"/>
            </a:pPr>
            <a:r>
              <a:rPr lang="en-US" sz="2400" dirty="0"/>
              <a:t>Reasonable person standard</a:t>
            </a:r>
          </a:p>
          <a:p>
            <a:pPr marL="342900" indent="-342900" algn="l">
              <a:buFont typeface="Arial" panose="020B0604020202020204" pitchFamily="34" charset="0"/>
              <a:buChar char="•"/>
            </a:pPr>
            <a:r>
              <a:rPr lang="en-US" sz="2400" dirty="0"/>
              <a:t>Avoid generalizations</a:t>
            </a:r>
          </a:p>
        </p:txBody>
      </p:sp>
    </p:spTree>
    <p:extLst>
      <p:ext uri="{BB962C8B-B14F-4D97-AF65-F5344CB8AC3E}">
        <p14:creationId xmlns:p14="http://schemas.microsoft.com/office/powerpoint/2010/main" val="1590389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3CD311-FBE1-45A2-AC73-F5764CB9049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95438" y="5217220"/>
            <a:ext cx="3552565" cy="1604205"/>
          </a:xfrm>
          <a:prstGeom prst="rect">
            <a:avLst/>
          </a:prstGeom>
        </p:spPr>
      </p:pic>
      <p:pic>
        <p:nvPicPr>
          <p:cNvPr id="3" name="Picture 2">
            <a:extLst>
              <a:ext uri="{FF2B5EF4-FFF2-40B4-BE49-F238E27FC236}">
                <a16:creationId xmlns:a16="http://schemas.microsoft.com/office/drawing/2014/main" id="{E734A00C-D402-446E-A12F-5CC8B16D95D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4155" y="-16217"/>
            <a:ext cx="1807050" cy="1807050"/>
          </a:xfrm>
          <a:prstGeom prst="rect">
            <a:avLst/>
          </a:prstGeom>
        </p:spPr>
      </p:pic>
      <p:sp>
        <p:nvSpPr>
          <p:cNvPr id="4" name="Oval 3">
            <a:extLst>
              <a:ext uri="{FF2B5EF4-FFF2-40B4-BE49-F238E27FC236}">
                <a16:creationId xmlns:a16="http://schemas.microsoft.com/office/drawing/2014/main" id="{5AF53F3F-9284-48DC-8998-C7F7BCF94115}"/>
              </a:ext>
            </a:extLst>
          </p:cNvPr>
          <p:cNvSpPr/>
          <p:nvPr/>
        </p:nvSpPr>
        <p:spPr>
          <a:xfrm>
            <a:off x="5312664" y="2688336"/>
            <a:ext cx="1566672" cy="1197864"/>
          </a:xfrm>
          <a:prstGeom prst="ellipse">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1600" dirty="0">
                <a:latin typeface="Arial Rounded MT Bold" panose="020F0704030504030204" pitchFamily="34" charset="0"/>
                <a:cs typeface="Arial" panose="020B0604020202020204" pitchFamily="34" charset="0"/>
              </a:rPr>
              <a:t>Avoiding </a:t>
            </a:r>
          </a:p>
          <a:p>
            <a:pPr algn="ctr"/>
            <a:r>
              <a:rPr lang="en-US" sz="1600" dirty="0">
                <a:latin typeface="Arial Rounded MT Bold" panose="020F0704030504030204" pitchFamily="34" charset="0"/>
                <a:cs typeface="Arial" panose="020B0604020202020204" pitchFamily="34" charset="0"/>
              </a:rPr>
              <a:t>Bias</a:t>
            </a:r>
          </a:p>
        </p:txBody>
      </p:sp>
      <p:cxnSp>
        <p:nvCxnSpPr>
          <p:cNvPr id="5" name="Straight Arrow Connector 4">
            <a:extLst>
              <a:ext uri="{FF2B5EF4-FFF2-40B4-BE49-F238E27FC236}">
                <a16:creationId xmlns:a16="http://schemas.microsoft.com/office/drawing/2014/main" id="{A4C95582-0C99-4D36-A70E-2C1C59DBE85E}"/>
              </a:ext>
            </a:extLst>
          </p:cNvPr>
          <p:cNvCxnSpPr>
            <a:cxnSpLocks/>
            <a:stCxn id="4" idx="7"/>
          </p:cNvCxnSpPr>
          <p:nvPr/>
        </p:nvCxnSpPr>
        <p:spPr>
          <a:xfrm flipV="1">
            <a:off x="6649902" y="1841674"/>
            <a:ext cx="1616274" cy="102208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 name="Straight Arrow Connector 5">
            <a:extLst>
              <a:ext uri="{FF2B5EF4-FFF2-40B4-BE49-F238E27FC236}">
                <a16:creationId xmlns:a16="http://schemas.microsoft.com/office/drawing/2014/main" id="{7597A191-9E4C-4BC6-B10C-A28A491703AD}"/>
              </a:ext>
            </a:extLst>
          </p:cNvPr>
          <p:cNvCxnSpPr>
            <a:cxnSpLocks/>
            <a:stCxn id="4" idx="6"/>
          </p:cNvCxnSpPr>
          <p:nvPr/>
        </p:nvCxnSpPr>
        <p:spPr>
          <a:xfrm>
            <a:off x="6879336" y="3287268"/>
            <a:ext cx="2087880"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7" name="Straight Arrow Connector 6">
            <a:extLst>
              <a:ext uri="{FF2B5EF4-FFF2-40B4-BE49-F238E27FC236}">
                <a16:creationId xmlns:a16="http://schemas.microsoft.com/office/drawing/2014/main" id="{2D45497F-E971-48B1-BC77-723D6D49F97C}"/>
              </a:ext>
            </a:extLst>
          </p:cNvPr>
          <p:cNvCxnSpPr>
            <a:cxnSpLocks/>
          </p:cNvCxnSpPr>
          <p:nvPr/>
        </p:nvCxnSpPr>
        <p:spPr>
          <a:xfrm>
            <a:off x="6659463" y="3686474"/>
            <a:ext cx="1314522" cy="99838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8" name="Straight Arrow Connector 7">
            <a:extLst>
              <a:ext uri="{FF2B5EF4-FFF2-40B4-BE49-F238E27FC236}">
                <a16:creationId xmlns:a16="http://schemas.microsoft.com/office/drawing/2014/main" id="{87D3E69E-9C33-4C14-9CA4-631AF5F2E31C}"/>
              </a:ext>
            </a:extLst>
          </p:cNvPr>
          <p:cNvCxnSpPr>
            <a:stCxn id="4" idx="4"/>
          </p:cNvCxnSpPr>
          <p:nvPr/>
        </p:nvCxnSpPr>
        <p:spPr>
          <a:xfrm>
            <a:off x="6096000" y="3886200"/>
            <a:ext cx="0" cy="1207008"/>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9" name="Straight Arrow Connector 8">
            <a:extLst>
              <a:ext uri="{FF2B5EF4-FFF2-40B4-BE49-F238E27FC236}">
                <a16:creationId xmlns:a16="http://schemas.microsoft.com/office/drawing/2014/main" id="{EBAF8BA8-4664-4F6F-A25E-234A813D454C}"/>
              </a:ext>
            </a:extLst>
          </p:cNvPr>
          <p:cNvCxnSpPr>
            <a:cxnSpLocks/>
            <a:stCxn id="4" idx="3"/>
          </p:cNvCxnSpPr>
          <p:nvPr/>
        </p:nvCxnSpPr>
        <p:spPr>
          <a:xfrm flipH="1">
            <a:off x="4142233" y="3710777"/>
            <a:ext cx="1399865" cy="99838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0" name="Straight Arrow Connector 9">
            <a:extLst>
              <a:ext uri="{FF2B5EF4-FFF2-40B4-BE49-F238E27FC236}">
                <a16:creationId xmlns:a16="http://schemas.microsoft.com/office/drawing/2014/main" id="{F3A241FC-AF90-4D95-9240-D0AF16AA332B}"/>
              </a:ext>
            </a:extLst>
          </p:cNvPr>
          <p:cNvCxnSpPr>
            <a:cxnSpLocks/>
            <a:stCxn id="4" idx="2"/>
          </p:cNvCxnSpPr>
          <p:nvPr/>
        </p:nvCxnSpPr>
        <p:spPr>
          <a:xfrm flipH="1">
            <a:off x="3218688" y="3287268"/>
            <a:ext cx="2093976"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1" name="Straight Arrow Connector 10">
            <a:extLst>
              <a:ext uri="{FF2B5EF4-FFF2-40B4-BE49-F238E27FC236}">
                <a16:creationId xmlns:a16="http://schemas.microsoft.com/office/drawing/2014/main" id="{5BEFD799-953E-4FA9-82BF-83D05ECAE0BD}"/>
              </a:ext>
            </a:extLst>
          </p:cNvPr>
          <p:cNvCxnSpPr>
            <a:stCxn id="4" idx="1"/>
          </p:cNvCxnSpPr>
          <p:nvPr/>
        </p:nvCxnSpPr>
        <p:spPr>
          <a:xfrm flipH="1" flipV="1">
            <a:off x="4078224" y="1929385"/>
            <a:ext cx="1463874" cy="93437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2" name="Straight Arrow Connector 11">
            <a:extLst>
              <a:ext uri="{FF2B5EF4-FFF2-40B4-BE49-F238E27FC236}">
                <a16:creationId xmlns:a16="http://schemas.microsoft.com/office/drawing/2014/main" id="{EFD5BB9B-E5C5-4094-839C-38C669CB2B2D}"/>
              </a:ext>
            </a:extLst>
          </p:cNvPr>
          <p:cNvCxnSpPr>
            <a:cxnSpLocks/>
            <a:stCxn id="4" idx="0"/>
          </p:cNvCxnSpPr>
          <p:nvPr/>
        </p:nvCxnSpPr>
        <p:spPr>
          <a:xfrm flipV="1">
            <a:off x="6096000" y="1444752"/>
            <a:ext cx="0" cy="12435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13" name="Rectangle: Rounded Corners 12">
            <a:extLst>
              <a:ext uri="{FF2B5EF4-FFF2-40B4-BE49-F238E27FC236}">
                <a16:creationId xmlns:a16="http://schemas.microsoft.com/office/drawing/2014/main" id="{AC9EEA1D-0C5F-41B4-906E-DDE0531680FC}"/>
              </a:ext>
            </a:extLst>
          </p:cNvPr>
          <p:cNvSpPr/>
          <p:nvPr/>
        </p:nvSpPr>
        <p:spPr>
          <a:xfrm>
            <a:off x="8266175" y="819234"/>
            <a:ext cx="2953511" cy="124358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mj-lt"/>
              <a:buAutoNum type="romanUcPeriod" startAt="2"/>
            </a:pPr>
            <a:r>
              <a:rPr lang="en-US" sz="1100" b="1" dirty="0"/>
              <a:t>  Availability heuristic. </a:t>
            </a:r>
            <a:r>
              <a:rPr lang="en-US" sz="1100" dirty="0"/>
              <a:t>People overestimate the importance of information that is available to them. A person might argue that smoking is not unhealthy because they know someone who lived to 100 and smoked three packs a day. </a:t>
            </a:r>
            <a:endParaRPr lang="en-US" sz="1100" b="1" dirty="0"/>
          </a:p>
        </p:txBody>
      </p:sp>
      <p:sp>
        <p:nvSpPr>
          <p:cNvPr id="14" name="Rectangle: Rounded Corners 13">
            <a:extLst>
              <a:ext uri="{FF2B5EF4-FFF2-40B4-BE49-F238E27FC236}">
                <a16:creationId xmlns:a16="http://schemas.microsoft.com/office/drawing/2014/main" id="{06FB2E21-5FF8-4BE8-961E-AEEE0C09ECD1}"/>
              </a:ext>
            </a:extLst>
          </p:cNvPr>
          <p:cNvSpPr/>
          <p:nvPr/>
        </p:nvSpPr>
        <p:spPr>
          <a:xfrm>
            <a:off x="8967216" y="2567730"/>
            <a:ext cx="2798060" cy="129446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mj-lt"/>
              <a:buAutoNum type="romanUcPeriod" startAt="3"/>
            </a:pPr>
            <a:r>
              <a:rPr lang="en-US" sz="1100" b="1" dirty="0"/>
              <a:t> Bandwagon effect. </a:t>
            </a:r>
            <a:r>
              <a:rPr lang="en-US" sz="1100" dirty="0"/>
              <a:t> The probability of one person adopting a belief increases based on a number of people who hold that belief. This is a powerful form of groupthink and is reason why meetings are often productive.</a:t>
            </a:r>
            <a:endParaRPr lang="en-US" sz="1100" b="1" dirty="0"/>
          </a:p>
        </p:txBody>
      </p:sp>
      <p:sp>
        <p:nvSpPr>
          <p:cNvPr id="15" name="Rectangle: Rounded Corners 14">
            <a:extLst>
              <a:ext uri="{FF2B5EF4-FFF2-40B4-BE49-F238E27FC236}">
                <a16:creationId xmlns:a16="http://schemas.microsoft.com/office/drawing/2014/main" id="{A73C7602-CB6E-42EB-952E-4850721E8EAC}"/>
              </a:ext>
            </a:extLst>
          </p:cNvPr>
          <p:cNvSpPr/>
          <p:nvPr/>
        </p:nvSpPr>
        <p:spPr>
          <a:xfrm>
            <a:off x="7973985" y="4076229"/>
            <a:ext cx="2761071" cy="114099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mj-lt"/>
              <a:buAutoNum type="romanUcPeriod" startAt="4"/>
            </a:pPr>
            <a:r>
              <a:rPr lang="en-US" sz="1100" b="1" dirty="0"/>
              <a:t> Blind-spot bias. </a:t>
            </a:r>
            <a:r>
              <a:rPr lang="en-US" sz="1100" dirty="0"/>
              <a:t>Failing to recognize your own cognitive biases is a bias in itself. People notice cognitive and motivational biases much more in others than in themselves. </a:t>
            </a:r>
            <a:endParaRPr lang="en-US" sz="1100" b="1" dirty="0"/>
          </a:p>
        </p:txBody>
      </p:sp>
      <p:sp>
        <p:nvSpPr>
          <p:cNvPr id="16" name="Rectangle: Rounded Corners 15">
            <a:extLst>
              <a:ext uri="{FF2B5EF4-FFF2-40B4-BE49-F238E27FC236}">
                <a16:creationId xmlns:a16="http://schemas.microsoft.com/office/drawing/2014/main" id="{5CD764DC-E87E-453E-A1E7-A709D9C6902C}"/>
              </a:ext>
            </a:extLst>
          </p:cNvPr>
          <p:cNvSpPr/>
          <p:nvPr/>
        </p:nvSpPr>
        <p:spPr>
          <a:xfrm>
            <a:off x="4696970" y="5108365"/>
            <a:ext cx="2798055" cy="1140991"/>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mj-lt"/>
              <a:buAutoNum type="romanUcPeriod" startAt="5"/>
            </a:pPr>
            <a:r>
              <a:rPr lang="en-US" sz="1100" b="1" dirty="0"/>
              <a:t>   Choice-supportive bias. </a:t>
            </a:r>
            <a:r>
              <a:rPr lang="en-US" sz="1100" dirty="0"/>
              <a:t> When you  choose something, you tend to feel positive about it, even if that choice has flaws. Like how you think your dog is awesome – even if it bites people every once in a while. </a:t>
            </a:r>
            <a:endParaRPr lang="en-US" sz="1100" b="1" dirty="0"/>
          </a:p>
        </p:txBody>
      </p:sp>
      <p:sp>
        <p:nvSpPr>
          <p:cNvPr id="17" name="Rectangle: Rounded Corners 16">
            <a:extLst>
              <a:ext uri="{FF2B5EF4-FFF2-40B4-BE49-F238E27FC236}">
                <a16:creationId xmlns:a16="http://schemas.microsoft.com/office/drawing/2014/main" id="{7FB75927-A411-47EC-A44D-1DED33689D5E}"/>
              </a:ext>
            </a:extLst>
          </p:cNvPr>
          <p:cNvSpPr/>
          <p:nvPr/>
        </p:nvSpPr>
        <p:spPr>
          <a:xfrm>
            <a:off x="1344173" y="4088209"/>
            <a:ext cx="2798060" cy="1140991"/>
          </a:xfrm>
          <a:prstGeom prst="roundRect">
            <a:avLst/>
          </a:prstGeom>
          <a:solidFill>
            <a:schemeClr val="accent1"/>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buFont typeface="+mj-lt"/>
              <a:buAutoNum type="romanUcPeriod" startAt="6"/>
            </a:pPr>
            <a:r>
              <a:rPr lang="en-US" sz="1100" b="1" dirty="0"/>
              <a:t>  Clustering illusion. </a:t>
            </a:r>
            <a:r>
              <a:rPr lang="en-US" sz="1100" dirty="0"/>
              <a:t>This is the tendency to see patterns in random events. It is key to various gambling fallacies, like the idea that red is more or less likely to turn up.  </a:t>
            </a:r>
            <a:endParaRPr lang="en-US" sz="1100" b="1" dirty="0"/>
          </a:p>
        </p:txBody>
      </p:sp>
      <p:sp>
        <p:nvSpPr>
          <p:cNvPr id="18" name="Rectangle: Rounded Corners 17">
            <a:extLst>
              <a:ext uri="{FF2B5EF4-FFF2-40B4-BE49-F238E27FC236}">
                <a16:creationId xmlns:a16="http://schemas.microsoft.com/office/drawing/2014/main" id="{C96B6AC9-DF09-4EE2-BC37-32AD085EBC37}"/>
              </a:ext>
            </a:extLst>
          </p:cNvPr>
          <p:cNvSpPr/>
          <p:nvPr/>
        </p:nvSpPr>
        <p:spPr>
          <a:xfrm>
            <a:off x="442175" y="2567731"/>
            <a:ext cx="2798060" cy="1294460"/>
          </a:xfrm>
          <a:prstGeom prst="roundRect">
            <a:avLst/>
          </a:prstGeom>
          <a:solidFill>
            <a:schemeClr val="accent1"/>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buFont typeface="+mj-lt"/>
              <a:buAutoNum type="romanUcPeriod" startAt="7"/>
            </a:pPr>
            <a:r>
              <a:rPr lang="en-US" sz="1100" b="1" dirty="0"/>
              <a:t> Confirmation bias. </a:t>
            </a:r>
            <a:r>
              <a:rPr lang="en-US" sz="1100" dirty="0"/>
              <a:t>We tend to listen only to information that confirms our preconceptions – one of the many reasons it’s so hard to have an intelligent conversation about climate change. </a:t>
            </a:r>
            <a:endParaRPr lang="en-US" sz="1100" b="1" dirty="0"/>
          </a:p>
        </p:txBody>
      </p:sp>
      <p:sp>
        <p:nvSpPr>
          <p:cNvPr id="19" name="Rectangle: Rounded Corners 18">
            <a:extLst>
              <a:ext uri="{FF2B5EF4-FFF2-40B4-BE49-F238E27FC236}">
                <a16:creationId xmlns:a16="http://schemas.microsoft.com/office/drawing/2014/main" id="{51925234-7B68-4A0E-AE60-7FEC99E70576}"/>
              </a:ext>
            </a:extLst>
          </p:cNvPr>
          <p:cNvSpPr/>
          <p:nvPr/>
        </p:nvSpPr>
        <p:spPr>
          <a:xfrm>
            <a:off x="1197867" y="813823"/>
            <a:ext cx="2880357" cy="124899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mj-lt"/>
              <a:buAutoNum type="romanUcPeriod" startAt="8"/>
            </a:pPr>
            <a:r>
              <a:rPr lang="en-US" sz="1100" b="1" dirty="0"/>
              <a:t> Conservatism bias. </a:t>
            </a:r>
            <a:r>
              <a:rPr lang="en-US" sz="1100" dirty="0"/>
              <a:t>Where people favor prior evidence over new evidence or information that has emerged. People were slow to accept that the Earth was round because they maintained their earlier understanding that the planet was flat. </a:t>
            </a:r>
            <a:endParaRPr lang="en-US" sz="1100" b="1" dirty="0"/>
          </a:p>
        </p:txBody>
      </p:sp>
      <p:sp>
        <p:nvSpPr>
          <p:cNvPr id="20" name="Rectangle: Rounded Corners 19">
            <a:extLst>
              <a:ext uri="{FF2B5EF4-FFF2-40B4-BE49-F238E27FC236}">
                <a16:creationId xmlns:a16="http://schemas.microsoft.com/office/drawing/2014/main" id="{9C1194FC-A648-4534-8D45-67333238025C}"/>
              </a:ext>
            </a:extLst>
          </p:cNvPr>
          <p:cNvSpPr/>
          <p:nvPr/>
        </p:nvSpPr>
        <p:spPr>
          <a:xfrm>
            <a:off x="4696970" y="123704"/>
            <a:ext cx="2798060" cy="1294461"/>
          </a:xfrm>
          <a:prstGeom prst="roundRect">
            <a:avLst/>
          </a:prstGeom>
          <a:solidFill>
            <a:schemeClr val="accent1"/>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just">
              <a:buFont typeface="+mj-lt"/>
              <a:buAutoNum type="romanUcPeriod"/>
            </a:pPr>
            <a:r>
              <a:rPr lang="en-US" sz="1100" b="1" dirty="0"/>
              <a:t> Anchoring bias. </a:t>
            </a:r>
            <a:r>
              <a:rPr lang="en-US" sz="1100" dirty="0"/>
              <a:t>People are over-reliant on the first piece of information they hear. In a salary negotiation, whoever makes the first offer establishes a range of reasonable possibilities in each person’s mind.</a:t>
            </a:r>
            <a:endParaRPr lang="en-US" sz="1100" b="1" dirty="0"/>
          </a:p>
        </p:txBody>
      </p:sp>
      <p:pic>
        <p:nvPicPr>
          <p:cNvPr id="21" name="Picture 20">
            <a:extLst>
              <a:ext uri="{FF2B5EF4-FFF2-40B4-BE49-F238E27FC236}">
                <a16:creationId xmlns:a16="http://schemas.microsoft.com/office/drawing/2014/main" id="{DCC68A3F-7C29-4CD6-BEF5-E6BB86E601F1}"/>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39962" y="5006504"/>
            <a:ext cx="2345344" cy="1506986"/>
          </a:xfrm>
          <a:prstGeom prst="rect">
            <a:avLst/>
          </a:prstGeom>
        </p:spPr>
      </p:pic>
      <p:sp>
        <p:nvSpPr>
          <p:cNvPr id="22" name="TextBox 21">
            <a:extLst>
              <a:ext uri="{FF2B5EF4-FFF2-40B4-BE49-F238E27FC236}">
                <a16:creationId xmlns:a16="http://schemas.microsoft.com/office/drawing/2014/main" id="{714CAF5D-9750-4DDE-9E3C-EF2DCB1B2EF1}"/>
              </a:ext>
            </a:extLst>
          </p:cNvPr>
          <p:cNvSpPr txBox="1"/>
          <p:nvPr/>
        </p:nvSpPr>
        <p:spPr>
          <a:xfrm>
            <a:off x="284271" y="11990668"/>
            <a:ext cx="4156183" cy="230832"/>
          </a:xfrm>
          <a:prstGeom prst="rect">
            <a:avLst/>
          </a:prstGeom>
          <a:noFill/>
        </p:spPr>
        <p:txBody>
          <a:bodyPr wrap="square" rtlCol="0">
            <a:spAutoFit/>
          </a:bodyPr>
          <a:lstStyle/>
          <a:p>
            <a:r>
              <a:rPr lang="en-US" sz="900">
                <a:hlinkClick r:id="rId7" tooltip="http://pngimg.com/download/48362"/>
              </a:rPr>
              <a:t>This Photo</a:t>
            </a:r>
            <a:r>
              <a:rPr lang="en-US" sz="900"/>
              <a:t> by Unknown Author is licensed under </a:t>
            </a:r>
            <a:r>
              <a:rPr lang="en-US" sz="900">
                <a:hlinkClick r:id="rId8" tooltip="https://creativecommons.org/licenses/by-nc/3.0/"/>
              </a:rPr>
              <a:t>CC BY-NC</a:t>
            </a:r>
            <a:endParaRPr lang="en-US" sz="900"/>
          </a:p>
        </p:txBody>
      </p:sp>
      <p:pic>
        <p:nvPicPr>
          <p:cNvPr id="23" name="Picture 22">
            <a:extLst>
              <a:ext uri="{FF2B5EF4-FFF2-40B4-BE49-F238E27FC236}">
                <a16:creationId xmlns:a16="http://schemas.microsoft.com/office/drawing/2014/main" id="{FFF70555-D699-4158-8995-B7A6093E80AF}"/>
              </a:ext>
            </a:extLst>
          </p:cNvPr>
          <p:cNvPicPr>
            <a:picLocks noChangeAspect="1"/>
          </p:cNvPicPr>
          <p:nvPr/>
        </p:nvPicPr>
        <p:blipFill>
          <a:blip r:embed="rId9" cstate="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rot="1654296">
            <a:off x="10756974" y="-125323"/>
            <a:ext cx="1221668" cy="1221668"/>
          </a:xfrm>
          <a:prstGeom prst="rect">
            <a:avLst/>
          </a:prstGeom>
        </p:spPr>
      </p:pic>
    </p:spTree>
    <p:extLst>
      <p:ext uri="{BB962C8B-B14F-4D97-AF65-F5344CB8AC3E}">
        <p14:creationId xmlns:p14="http://schemas.microsoft.com/office/powerpoint/2010/main" val="3159677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6D994-1307-4A46-ADD1-D33D900674F7}"/>
              </a:ext>
            </a:extLst>
          </p:cNvPr>
          <p:cNvSpPr>
            <a:spLocks noGrp="1"/>
          </p:cNvSpPr>
          <p:nvPr>
            <p:ph type="title"/>
          </p:nvPr>
        </p:nvSpPr>
        <p:spPr>
          <a:xfrm>
            <a:off x="838200" y="365125"/>
            <a:ext cx="10515600" cy="1325563"/>
          </a:xfrm>
        </p:spPr>
        <p:txBody>
          <a:bodyPr/>
          <a:lstStyle/>
          <a:p>
            <a:r>
              <a:rPr lang="en-US" dirty="0"/>
              <a:t>Coming Up</a:t>
            </a:r>
          </a:p>
        </p:txBody>
      </p:sp>
      <p:sp>
        <p:nvSpPr>
          <p:cNvPr id="3" name="Content Placeholder 2">
            <a:extLst>
              <a:ext uri="{FF2B5EF4-FFF2-40B4-BE49-F238E27FC236}">
                <a16:creationId xmlns:a16="http://schemas.microsoft.com/office/drawing/2014/main" id="{955B2805-36E5-46FA-9C52-3D56996D3EB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2">
                    <a:lumMod val="25000"/>
                  </a:schemeClr>
                </a:solidFill>
                <a:latin typeface="Helvetica" panose="020B060402020203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Helvetica" panose="020B0604020202030204" pitchFamily="34"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Helvetica" panose="020B0604020202030204" pitchFamily="34"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Helvetica" panose="020B0604020202030204" pitchFamily="34"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2800" dirty="0"/>
              <a:t>Evidence issues</a:t>
            </a:r>
          </a:p>
          <a:p>
            <a:pPr marL="342900" indent="-342900" algn="l">
              <a:buFont typeface="Arial" panose="020B0604020202020204" pitchFamily="34" charset="0"/>
              <a:buChar char="•"/>
            </a:pPr>
            <a:endParaRPr lang="en-US" sz="2800" dirty="0"/>
          </a:p>
        </p:txBody>
      </p:sp>
    </p:spTree>
    <p:extLst>
      <p:ext uri="{BB962C8B-B14F-4D97-AF65-F5344CB8AC3E}">
        <p14:creationId xmlns:p14="http://schemas.microsoft.com/office/powerpoint/2010/main" val="270887358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item4.xml>��< ? x m l   v e r s i o n = " 1 . 0 "   e n c o d i n g = " u t f - 1 6 " ? >  
 < p r o p e r t i e s   x m l n s = " h t t p : / / w w w . i m a n a g e . c o m / w o r k / x m l s c h e m a " >  
     < d o c u m e n t i d > F P ! 3 8 6 3 4 5 7 1 . 2 < / d o c u m e n t i d >  
     < s e n d e r i d > O A S H < / s e n d e r i d >  
     < s e n d e r e m a i l > O A S H @ F I S H E R P H I L L I P S . C O M < / s e n d e r e m a i l >  
     < l a s t m o d i f i e d > 2 0 2 0 - 1 0 - 3 0 T 1 6 : 0 6 : 4 3 . 0 0 0 0 0 0 0 - 0 6 : 0 0 < / l a s t m o d i f i e d >  
     < d a t a b a s e > F P < / d a t a b a s e >  
 < / p r o p e r t i e s > 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DF886AC6253E488907296204307758" ma:contentTypeVersion="1" ma:contentTypeDescription="Create a new document." ma:contentTypeScope="" ma:versionID="75cfb643e672c8cca4a9c72fbb68e608">
  <xsd:schema xmlns:xsd="http://www.w3.org/2001/XMLSchema" xmlns:xs="http://www.w3.org/2001/XMLSchema" xmlns:p="http://schemas.microsoft.com/office/2006/metadata/properties" xmlns:ns2="ee8cbea3-8eef-45c8-9460-e4c4829d6044" targetNamespace="http://schemas.microsoft.com/office/2006/metadata/properties" ma:root="true" ma:fieldsID="45077d60ea9d09fc21d1c6c637f9120a" ns2:_="">
    <xsd:import namespace="ee8cbea3-8eef-45c8-9460-e4c4829d6044"/>
    <xsd:element name="properties">
      <xsd:complexType>
        <xsd:sequence>
          <xsd:element name="documentManagement">
            <xsd:complexType>
              <xsd:all>
                <xsd:element ref="ns2:FPAuthorNam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bea3-8eef-45c8-9460-e4c4829d6044" elementFormDefault="qualified">
    <xsd:import namespace="http://schemas.microsoft.com/office/2006/documentManagement/types"/>
    <xsd:import namespace="http://schemas.microsoft.com/office/infopath/2007/PartnerControls"/>
    <xsd:element name="FPAuthorName" ma:index="8" ma:displayName="FPAuthorName" ma:description="This site column will capture the name of the document owner" ma:internalName="FPAutho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PAuthorName xmlns="ee8cbea3-8eef-45c8-9460-e4c4829d6044">Shanks, Taycae</FPAuthorName>
  </documentManagement>
</p:properties>
</file>

<file path=customXml/itemProps1.xml><?xml version="1.0" encoding="utf-8"?>
<ds:datastoreItem xmlns:ds="http://schemas.openxmlformats.org/officeDocument/2006/customXml" ds:itemID="{0DCC3E78-2632-4CDA-9F95-5D0D7578A199}">
  <ds:schemaRefs>
    <ds:schemaRef ds:uri="http://schemas.microsoft.com/sharepoint/v3/contenttype/forms"/>
  </ds:schemaRefs>
</ds:datastoreItem>
</file>

<file path=customXml/itemProps2.xml><?xml version="1.0" encoding="utf-8"?>
<ds:datastoreItem xmlns:ds="http://schemas.openxmlformats.org/officeDocument/2006/customXml" ds:itemID="{519E2136-4318-47BF-BC98-DA3D8950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bea3-8eef-45c8-9460-e4c4829d60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31A2E3-BB58-4E18-9722-01106740976A}">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ee8cbea3-8eef-45c8-9460-e4c4829d6044"/>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1218</TotalTime>
  <Words>1054</Words>
  <Application>Microsoft Office PowerPoint</Application>
  <PresentationFormat>Widescreen</PresentationFormat>
  <Paragraphs>78</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Rounded MT Bold</vt:lpstr>
      <vt:lpstr>Calibri</vt:lpstr>
      <vt:lpstr>Helvetica</vt:lpstr>
      <vt:lpstr>1_Office Theme</vt:lpstr>
      <vt:lpstr>Serving Impartially</vt:lpstr>
      <vt:lpstr>Learning Outcomes</vt:lpstr>
      <vt:lpstr>Bias and Conflict Basics</vt:lpstr>
      <vt:lpstr>Considerations</vt:lpstr>
      <vt:lpstr>Process for Bias or Conflict Concerns</vt:lpstr>
      <vt:lpstr>Does Bias Exist?</vt:lpstr>
      <vt:lpstr>PowerPoint Presentation</vt:lpstr>
      <vt:lpstr>Coming Up</vt:lpstr>
    </vt:vector>
  </TitlesOfParts>
  <Company>Fisher &amp;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Fisher Phillips PowerPoint Template 1</dc:title>
  <dc:creator>Shanks, Taycae</dc:creator>
  <cp:lastModifiedBy>Ash,Olivia</cp:lastModifiedBy>
  <cp:revision>163</cp:revision>
  <dcterms:created xsi:type="dcterms:W3CDTF">2016-05-03T12:59:06Z</dcterms:created>
  <dcterms:modified xsi:type="dcterms:W3CDTF">2020-10-30T22:06:43Z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0x010100BEDF886AC6253E488907296204307758</vt:lpwstr>
  </property>
</Properties>
</file>